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308" r:id="rId3"/>
    <p:sldId id="309" r:id="rId4"/>
    <p:sldId id="311" r:id="rId5"/>
    <p:sldId id="310" r:id="rId6"/>
    <p:sldId id="312" r:id="rId7"/>
    <p:sldId id="313" r:id="rId8"/>
    <p:sldId id="314" r:id="rId9"/>
    <p:sldId id="315" r:id="rId10"/>
    <p:sldId id="316" r:id="rId11"/>
    <p:sldId id="317" r:id="rId12"/>
    <p:sldId id="318" r:id="rId13"/>
    <p:sldId id="323" r:id="rId14"/>
    <p:sldId id="324" r:id="rId15"/>
    <p:sldId id="319" r:id="rId16"/>
    <p:sldId id="322" r:id="rId17"/>
    <p:sldId id="320" r:id="rId18"/>
    <p:sldId id="326" r:id="rId19"/>
    <p:sldId id="325" r:id="rId20"/>
    <p:sldId id="321" r:id="rId21"/>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CFBE"/>
    <a:srgbClr val="A19B7F"/>
    <a:srgbClr val="083F24"/>
    <a:srgbClr val="DF63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24" autoAdjust="0"/>
  </p:normalViewPr>
  <p:slideViewPr>
    <p:cSldViewPr>
      <p:cViewPr>
        <p:scale>
          <a:sx n="90" d="100"/>
          <a:sy n="90" d="100"/>
        </p:scale>
        <p:origin x="-90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hPercent val="45"/>
      <c:rotY val="0"/>
      <c:depthPercent val="100"/>
      <c:rAngAx val="1"/>
    </c:view3D>
    <c:floor>
      <c:thickness val="0"/>
      <c:spPr>
        <a:noFill/>
        <a:ln w="9525">
          <a:noFill/>
        </a:ln>
      </c:spPr>
    </c:floor>
    <c:sideWall>
      <c:thickness val="0"/>
      <c:spPr>
        <a:noFill/>
        <a:ln w="25400">
          <a:noFill/>
        </a:ln>
      </c:spPr>
    </c:sideWall>
    <c:backWall>
      <c:thickness val="0"/>
      <c:spPr>
        <a:noFill/>
        <a:ln w="25400">
          <a:noFill/>
        </a:ln>
      </c:spPr>
    </c:backWall>
    <c:plotArea>
      <c:layout>
        <c:manualLayout>
          <c:layoutTarget val="inner"/>
          <c:xMode val="edge"/>
          <c:yMode val="edge"/>
          <c:x val="6.88124306326304E-2"/>
          <c:y val="6.3414634146341506E-2"/>
          <c:w val="0.92008879023307399"/>
          <c:h val="0.89268292682926798"/>
        </c:manualLayout>
      </c:layout>
      <c:bar3DChart>
        <c:barDir val="col"/>
        <c:grouping val="clustered"/>
        <c:varyColors val="0"/>
        <c:ser>
          <c:idx val="0"/>
          <c:order val="0"/>
          <c:tx>
            <c:strRef>
              <c:f>Sheet1!$A$2</c:f>
              <c:strCache>
                <c:ptCount val="1"/>
                <c:pt idx="0">
                  <c:v>East</c:v>
                </c:pt>
              </c:strCache>
            </c:strRef>
          </c:tx>
          <c:spPr>
            <a:ln w="12700">
              <a:solidFill>
                <a:srgbClr val="000000"/>
              </a:solidFill>
              <a:prstDash val="solid"/>
            </a:ln>
          </c:spPr>
          <c:invertIfNegative val="0"/>
          <c:cat>
            <c:strRef>
              <c:f>Sheet1!$B$1:$F$1</c:f>
              <c:strCache>
                <c:ptCount val="4"/>
                <c:pt idx="0">
                  <c:v>1st Qtr</c:v>
                </c:pt>
                <c:pt idx="1">
                  <c:v>2nd Qtr</c:v>
                </c:pt>
                <c:pt idx="2">
                  <c:v>3rd Qtr</c:v>
                </c:pt>
                <c:pt idx="3">
                  <c:v>4th Qtr</c:v>
                </c:pt>
              </c:strCache>
            </c:strRef>
          </c:cat>
          <c:val>
            <c:numRef>
              <c:f>Sheet1!$B$2:$F$2</c:f>
              <c:numCache>
                <c:formatCode>General</c:formatCode>
                <c:ptCount val="5"/>
                <c:pt idx="0">
                  <c:v>82</c:v>
                </c:pt>
                <c:pt idx="1">
                  <c:v>66</c:v>
                </c:pt>
                <c:pt idx="2">
                  <c:v>37</c:v>
                </c:pt>
                <c:pt idx="3">
                  <c:v>33</c:v>
                </c:pt>
                <c:pt idx="4">
                  <c:v>25</c:v>
                </c:pt>
              </c:numCache>
            </c:numRef>
          </c:val>
        </c:ser>
        <c:dLbls>
          <c:showLegendKey val="0"/>
          <c:showVal val="0"/>
          <c:showCatName val="0"/>
          <c:showSerName val="0"/>
          <c:showPercent val="0"/>
          <c:showBubbleSize val="0"/>
        </c:dLbls>
        <c:gapWidth val="90"/>
        <c:shape val="box"/>
        <c:axId val="24855296"/>
        <c:axId val="24856832"/>
        <c:axId val="0"/>
      </c:bar3DChart>
      <c:catAx>
        <c:axId val="24855296"/>
        <c:scaling>
          <c:orientation val="minMax"/>
        </c:scaling>
        <c:delete val="0"/>
        <c:axPos val="b"/>
        <c:majorTickMark val="none"/>
        <c:minorTickMark val="none"/>
        <c:tickLblPos val="none"/>
        <c:spPr>
          <a:ln w="28575">
            <a:solidFill>
              <a:schemeClr val="tx1"/>
            </a:solidFill>
            <a:prstDash val="solid"/>
          </a:ln>
        </c:spPr>
        <c:crossAx val="24856832"/>
        <c:crosses val="autoZero"/>
        <c:auto val="1"/>
        <c:lblAlgn val="ctr"/>
        <c:lblOffset val="100"/>
        <c:tickLblSkip val="1"/>
        <c:tickMarkSkip val="1"/>
        <c:noMultiLvlLbl val="0"/>
      </c:catAx>
      <c:valAx>
        <c:axId val="24856832"/>
        <c:scaling>
          <c:orientation val="minMax"/>
          <c:max val="100"/>
          <c:min val="0"/>
        </c:scaling>
        <c:delete val="0"/>
        <c:axPos val="l"/>
        <c:numFmt formatCode="General" sourceLinked="1"/>
        <c:majorTickMark val="out"/>
        <c:minorTickMark val="none"/>
        <c:tickLblPos val="nextTo"/>
        <c:spPr>
          <a:ln w="28575">
            <a:solidFill>
              <a:schemeClr val="tx1"/>
            </a:solidFill>
            <a:prstDash val="solid"/>
          </a:ln>
        </c:spPr>
        <c:txPr>
          <a:bodyPr rot="0" vert="horz"/>
          <a:lstStyle/>
          <a:p>
            <a:pPr>
              <a:defRPr sz="1600" b="0" i="0" u="none" strike="noStrike" baseline="0">
                <a:solidFill>
                  <a:schemeClr val="tx1"/>
                </a:solidFill>
                <a:latin typeface="Arial"/>
                <a:ea typeface="Arial"/>
                <a:cs typeface="Arial"/>
              </a:defRPr>
            </a:pPr>
            <a:endParaRPr lang="pt-BR"/>
          </a:p>
        </c:txPr>
        <c:crossAx val="24855296"/>
        <c:crosses val="autoZero"/>
        <c:crossBetween val="between"/>
        <c:majorUnit val="20"/>
        <c:minorUnit val="1"/>
      </c:valAx>
      <c:spPr>
        <a:noFill/>
        <a:ln w="24673">
          <a:noFill/>
        </a:ln>
      </c:spPr>
    </c:plotArea>
    <c:plotVisOnly val="1"/>
    <c:dispBlanksAs val="gap"/>
    <c:showDLblsOverMax val="0"/>
  </c:chart>
  <c:spPr>
    <a:noFill/>
    <a:ln>
      <a:noFill/>
    </a:ln>
  </c:spPr>
  <c:txPr>
    <a:bodyPr/>
    <a:lstStyle/>
    <a:p>
      <a:pPr>
        <a:defRPr sz="1336" b="1" i="0" u="none" strike="noStrike" baseline="0">
          <a:solidFill>
            <a:srgbClr val="FFFFFF"/>
          </a:solidFill>
          <a:latin typeface="Arial"/>
          <a:ea typeface="Arial"/>
          <a:cs typeface="Arial"/>
        </a:defRPr>
      </a:pPr>
      <a:endParaRPr lang="pt-BR"/>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pitchFamily="-105" charset="0"/>
                <a:ea typeface="ＭＳ Ｐゴシック" pitchFamily="-105" charset="-128"/>
                <a:cs typeface="ＭＳ Ｐゴシック" pitchFamily="-105" charset="-128"/>
              </a:defRPr>
            </a:lvl1pPr>
          </a:lstStyle>
          <a:p>
            <a:pPr>
              <a:defRPr/>
            </a:pPr>
            <a:endParaRPr lang="en-US"/>
          </a:p>
        </p:txBody>
      </p:sp>
      <p:sp>
        <p:nvSpPr>
          <p:cNvPr id="6147"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5" charset="0"/>
                <a:ea typeface="ＭＳ Ｐゴシック" pitchFamily="-105" charset="-128"/>
                <a:cs typeface="ＭＳ Ｐゴシック" pitchFamily="-105" charset="-128"/>
              </a:defRPr>
            </a:lvl1pPr>
          </a:lstStyle>
          <a:p>
            <a:pPr>
              <a:defRPr/>
            </a:pPr>
            <a:endParaRPr lang="en-US"/>
          </a:p>
        </p:txBody>
      </p:sp>
      <p:sp>
        <p:nvSpPr>
          <p:cNvPr id="13316"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149"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pitchFamily="-105" charset="0"/>
                <a:ea typeface="ＭＳ Ｐゴシック" pitchFamily="-105" charset="-128"/>
                <a:cs typeface="ＭＳ Ｐゴシック" pitchFamily="-105" charset="-128"/>
              </a:defRPr>
            </a:lvl1pPr>
          </a:lstStyle>
          <a:p>
            <a:pPr>
              <a:defRPr/>
            </a:pPr>
            <a:endParaRPr lang="en-US"/>
          </a:p>
        </p:txBody>
      </p:sp>
      <p:sp>
        <p:nvSpPr>
          <p:cNvPr id="6151"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8B522840-6CF7-9A4B-BEAA-D279F14868BD}" type="slidenum">
              <a:rPr lang="en-US"/>
              <a:pPr>
                <a:defRPr/>
              </a:pPr>
              <a:t>‹nº›</a:t>
            </a:fld>
            <a:endParaRPr lang="en-US"/>
          </a:p>
        </p:txBody>
      </p:sp>
    </p:spTree>
    <p:extLst>
      <p:ext uri="{BB962C8B-B14F-4D97-AF65-F5344CB8AC3E}">
        <p14:creationId xmlns:p14="http://schemas.microsoft.com/office/powerpoint/2010/main" val="16562367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fld id="{0072787E-E332-E241-85AA-DF23173E90B7}" type="slidenum">
              <a:rPr lang="en-US" sz="1200"/>
              <a:pPr/>
              <a:t>1</a:t>
            </a:fld>
            <a:endParaRPr lang="en-US" sz="120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lvl1pPr defTabSz="914437" eaLnBrk="0" hangingPunct="0">
              <a:defRPr sz="3500">
                <a:solidFill>
                  <a:schemeClr val="bg1"/>
                </a:solidFill>
                <a:latin typeface="Arial" charset="0"/>
              </a:defRPr>
            </a:lvl1pPr>
            <a:lvl2pPr marL="729057" indent="-280406" defTabSz="914437" eaLnBrk="0" hangingPunct="0">
              <a:defRPr sz="3500">
                <a:solidFill>
                  <a:schemeClr val="bg1"/>
                </a:solidFill>
                <a:latin typeface="Arial" charset="0"/>
              </a:defRPr>
            </a:lvl2pPr>
            <a:lvl3pPr marL="1121626" indent="-224325" defTabSz="914437" eaLnBrk="0" hangingPunct="0">
              <a:defRPr sz="3500">
                <a:solidFill>
                  <a:schemeClr val="bg1"/>
                </a:solidFill>
                <a:latin typeface="Arial" charset="0"/>
              </a:defRPr>
            </a:lvl3pPr>
            <a:lvl4pPr marL="1570276" indent="-224325" defTabSz="914437" eaLnBrk="0" hangingPunct="0">
              <a:defRPr sz="3500">
                <a:solidFill>
                  <a:schemeClr val="bg1"/>
                </a:solidFill>
                <a:latin typeface="Arial" charset="0"/>
              </a:defRPr>
            </a:lvl4pPr>
            <a:lvl5pPr marL="2018927" indent="-224325" defTabSz="914437" eaLnBrk="0" hangingPunct="0">
              <a:defRPr sz="3500">
                <a:solidFill>
                  <a:schemeClr val="bg1"/>
                </a:solidFill>
                <a:latin typeface="Arial" charset="0"/>
              </a:defRPr>
            </a:lvl5pPr>
            <a:lvl6pPr marL="2467577" indent="-224325" defTabSz="914437" eaLnBrk="0" fontAlgn="base" hangingPunct="0">
              <a:lnSpc>
                <a:spcPct val="90000"/>
              </a:lnSpc>
              <a:spcBef>
                <a:spcPct val="0"/>
              </a:spcBef>
              <a:spcAft>
                <a:spcPct val="0"/>
              </a:spcAft>
              <a:defRPr sz="3500">
                <a:solidFill>
                  <a:schemeClr val="bg1"/>
                </a:solidFill>
                <a:latin typeface="Arial" charset="0"/>
              </a:defRPr>
            </a:lvl6pPr>
            <a:lvl7pPr marL="2916227" indent="-224325" defTabSz="914437" eaLnBrk="0" fontAlgn="base" hangingPunct="0">
              <a:lnSpc>
                <a:spcPct val="90000"/>
              </a:lnSpc>
              <a:spcBef>
                <a:spcPct val="0"/>
              </a:spcBef>
              <a:spcAft>
                <a:spcPct val="0"/>
              </a:spcAft>
              <a:defRPr sz="3500">
                <a:solidFill>
                  <a:schemeClr val="bg1"/>
                </a:solidFill>
                <a:latin typeface="Arial" charset="0"/>
              </a:defRPr>
            </a:lvl7pPr>
            <a:lvl8pPr marL="3364878" indent="-224325" defTabSz="914437" eaLnBrk="0" fontAlgn="base" hangingPunct="0">
              <a:lnSpc>
                <a:spcPct val="90000"/>
              </a:lnSpc>
              <a:spcBef>
                <a:spcPct val="0"/>
              </a:spcBef>
              <a:spcAft>
                <a:spcPct val="0"/>
              </a:spcAft>
              <a:defRPr sz="3500">
                <a:solidFill>
                  <a:schemeClr val="bg1"/>
                </a:solidFill>
                <a:latin typeface="Arial" charset="0"/>
              </a:defRPr>
            </a:lvl8pPr>
            <a:lvl9pPr marL="3813528" indent="-224325" defTabSz="914437" eaLnBrk="0" fontAlgn="base" hangingPunct="0">
              <a:lnSpc>
                <a:spcPct val="90000"/>
              </a:lnSpc>
              <a:spcBef>
                <a:spcPct val="0"/>
              </a:spcBef>
              <a:spcAft>
                <a:spcPct val="0"/>
              </a:spcAft>
              <a:defRPr sz="3500">
                <a:solidFill>
                  <a:schemeClr val="bg1"/>
                </a:solidFill>
                <a:latin typeface="Arial" charset="0"/>
              </a:defRPr>
            </a:lvl9pPr>
          </a:lstStyle>
          <a:p>
            <a:fld id="{502426EA-9AA2-4936-899E-72335ECEA91D}" type="slidenum">
              <a:rPr lang="en-US" altLang="en-US" sz="1000">
                <a:solidFill>
                  <a:srgbClr val="000000"/>
                </a:solidFill>
              </a:rPr>
              <a:pPr/>
              <a:t>18</a:t>
            </a:fld>
            <a:endParaRPr lang="en-US" altLang="en-US" sz="1000">
              <a:solidFill>
                <a:srgbClr val="000000"/>
              </a:solidFill>
            </a:endParaRPr>
          </a:p>
        </p:txBody>
      </p:sp>
      <p:sp>
        <p:nvSpPr>
          <p:cNvPr id="161795" name="Rectangle 2"/>
          <p:cNvSpPr>
            <a:spLocks noGrp="1" noRot="1" noChangeAspect="1" noChangeArrowheads="1" noTextEdit="1"/>
          </p:cNvSpPr>
          <p:nvPr>
            <p:ph type="sldImg"/>
          </p:nvPr>
        </p:nvSpPr>
        <p:spPr>
          <a:xfrm>
            <a:off x="1114425" y="144463"/>
            <a:ext cx="4629150" cy="3471862"/>
          </a:xfrm>
          <a:ln/>
        </p:spPr>
      </p:sp>
      <p:sp>
        <p:nvSpPr>
          <p:cNvPr id="153604" name="Rectangle 3"/>
          <p:cNvSpPr>
            <a:spLocks noGrp="1" noChangeAspect="1" noChangeArrowheads="1"/>
          </p:cNvSpPr>
          <p:nvPr>
            <p:ph type="body" idx="1"/>
          </p:nvPr>
        </p:nvSpPr>
        <p:spPr/>
        <p:txBody>
          <a:bodyPr/>
          <a:lstStyle/>
          <a:p>
            <a:pPr marL="186938" indent="-186938" eaLnBrk="1" hangingPunct="1">
              <a:defRPr/>
            </a:pPr>
            <a:r>
              <a:rPr lang="en-US" b="1" dirty="0" smtClean="0">
                <a:solidFill>
                  <a:srgbClr val="000000"/>
                </a:solidFill>
              </a:rPr>
              <a:t>Slide:  CDC: HIV-Infected Persons Engaged in Selected Stages of the Continuum of Care (2009)</a:t>
            </a:r>
          </a:p>
          <a:p>
            <a:pPr marL="186938" indent="-186938" eaLnBrk="1" hangingPunct="1">
              <a:defRPr/>
            </a:pPr>
            <a:endParaRPr lang="en-US" dirty="0" smtClean="0">
              <a:solidFill>
                <a:srgbClr val="000000"/>
              </a:solidFill>
            </a:endParaRPr>
          </a:p>
          <a:p>
            <a:pPr marL="186938" indent="-186938" eaLnBrk="1" hangingPunct="1">
              <a:buFontTx/>
              <a:buChar char="•"/>
              <a:defRPr/>
            </a:pPr>
            <a:r>
              <a:rPr lang="en-US" dirty="0" smtClean="0">
                <a:solidFill>
                  <a:srgbClr val="000000"/>
                </a:solidFill>
              </a:rPr>
              <a:t>Hall and colleagues analyzed the CDC and Prevention HIV Surveillance System data (2009) to determine the percentage of persons aware and unaware of HIV infection and those with HIV infection engaged in selected stages of the continuum of care in the United </a:t>
            </a:r>
            <a:r>
              <a:rPr lang="en-US" dirty="0" err="1" smtClean="0">
                <a:solidFill>
                  <a:srgbClr val="000000"/>
                </a:solidFill>
              </a:rPr>
              <a:t>States.</a:t>
            </a:r>
            <a:r>
              <a:rPr lang="en-US" baseline="30000" dirty="0" err="1" smtClean="0">
                <a:solidFill>
                  <a:srgbClr val="000000"/>
                </a:solidFill>
              </a:rPr>
              <a:t>1</a:t>
            </a:r>
            <a:endParaRPr lang="en-US" dirty="0" smtClean="0">
              <a:solidFill>
                <a:srgbClr val="000000"/>
              </a:solidFill>
            </a:endParaRPr>
          </a:p>
          <a:p>
            <a:pPr marL="186938" indent="-186938" eaLnBrk="1" hangingPunct="1">
              <a:buFontTx/>
              <a:buChar char="•"/>
              <a:defRPr/>
            </a:pPr>
            <a:endParaRPr lang="en-US" dirty="0" smtClean="0">
              <a:solidFill>
                <a:srgbClr val="000000"/>
              </a:solidFill>
            </a:endParaRPr>
          </a:p>
          <a:p>
            <a:pPr marL="186938" indent="-186938" eaLnBrk="1" hangingPunct="1">
              <a:buFontTx/>
              <a:buChar char="•"/>
              <a:defRPr/>
            </a:pPr>
            <a:r>
              <a:rPr lang="en-US" dirty="0" smtClean="0">
                <a:solidFill>
                  <a:srgbClr val="000000"/>
                </a:solidFill>
              </a:rPr>
              <a:t>Key findings </a:t>
            </a:r>
            <a:r>
              <a:rPr lang="en-US" dirty="0" err="1" smtClean="0">
                <a:solidFill>
                  <a:srgbClr val="000000"/>
                </a:solidFill>
              </a:rPr>
              <a:t>were:</a:t>
            </a:r>
            <a:r>
              <a:rPr lang="en-US" baseline="30000" dirty="0" err="1" smtClean="0">
                <a:solidFill>
                  <a:srgbClr val="000000"/>
                </a:solidFill>
              </a:rPr>
              <a:t>1</a:t>
            </a:r>
            <a:endParaRPr lang="en-US" dirty="0" smtClean="0">
              <a:solidFill>
                <a:srgbClr val="000000"/>
              </a:solidFill>
            </a:endParaRPr>
          </a:p>
          <a:p>
            <a:pPr marL="616894" lvl="1" indent="-168244" eaLnBrk="1" hangingPunct="1">
              <a:buFontTx/>
              <a:buChar char="-"/>
              <a:defRPr/>
            </a:pPr>
            <a:r>
              <a:rPr lang="en-US" dirty="0" smtClean="0">
                <a:solidFill>
                  <a:srgbClr val="000000"/>
                </a:solidFill>
              </a:rPr>
              <a:t>Of the 1,148,200 persons with HIV infection in 2009, 18% were unaware they were infected.</a:t>
            </a:r>
          </a:p>
          <a:p>
            <a:pPr marL="616894" lvl="1" indent="-168244" eaLnBrk="1" hangingPunct="1">
              <a:buFontTx/>
              <a:buChar char="-"/>
              <a:defRPr/>
            </a:pPr>
            <a:r>
              <a:rPr lang="en-US" dirty="0" smtClean="0">
                <a:solidFill>
                  <a:srgbClr val="000000"/>
                </a:solidFill>
              </a:rPr>
              <a:t>67% of all HIV-infected persons did not receive ART.</a:t>
            </a:r>
          </a:p>
          <a:p>
            <a:pPr marL="616894" lvl="1" indent="-168244" eaLnBrk="1" hangingPunct="1">
              <a:buFontTx/>
              <a:buChar char="-"/>
              <a:defRPr/>
            </a:pPr>
            <a:r>
              <a:rPr lang="en-US" dirty="0" smtClean="0">
                <a:solidFill>
                  <a:srgbClr val="000000"/>
                </a:solidFill>
              </a:rPr>
              <a:t>75% of all HIV-infected persons did not have suppression of HIV RNA.</a:t>
            </a:r>
          </a:p>
          <a:p>
            <a:pPr marL="635588" lvl="1" indent="-186938" eaLnBrk="1" hangingPunct="1">
              <a:buFontTx/>
              <a:buChar char="-"/>
              <a:defRPr/>
            </a:pPr>
            <a:endParaRPr lang="en-US" dirty="0" smtClean="0">
              <a:solidFill>
                <a:srgbClr val="000000"/>
              </a:solidFill>
            </a:endParaRPr>
          </a:p>
          <a:p>
            <a:pPr marL="168244" indent="-168244" eaLnBrk="1" hangingPunct="1">
              <a:buFont typeface="Arial" pitchFamily="34" charset="0"/>
              <a:buChar char="•"/>
              <a:defRPr/>
            </a:pPr>
            <a:r>
              <a:rPr lang="en-US" dirty="0" smtClean="0">
                <a:solidFill>
                  <a:srgbClr val="000000"/>
                </a:solidFill>
              </a:rPr>
              <a:t>Blacks had lower percentages in each stage of the continuum of care compared with Hispanics or Latinos and </a:t>
            </a:r>
            <a:r>
              <a:rPr lang="en-US" dirty="0" err="1" smtClean="0">
                <a:solidFill>
                  <a:srgbClr val="000000"/>
                </a:solidFill>
              </a:rPr>
              <a:t>whites.</a:t>
            </a:r>
            <a:r>
              <a:rPr lang="en-US" baseline="30000" dirty="0" err="1" smtClean="0">
                <a:solidFill>
                  <a:srgbClr val="000000"/>
                </a:solidFill>
              </a:rPr>
              <a:t>1</a:t>
            </a:r>
            <a:endParaRPr lang="en-US" dirty="0" smtClean="0">
              <a:solidFill>
                <a:srgbClr val="000000"/>
              </a:solidFill>
            </a:endParaRPr>
          </a:p>
          <a:p>
            <a:pPr marL="635588" lvl="1" indent="-186938" eaLnBrk="1" hangingPunct="1">
              <a:defRPr/>
            </a:pPr>
            <a:endParaRPr lang="en-US" dirty="0" smtClean="0">
              <a:solidFill>
                <a:srgbClr val="000000"/>
              </a:solidFill>
            </a:endParaRPr>
          </a:p>
          <a:p>
            <a:pPr marL="186938" indent="-186938" eaLnBrk="1" hangingPunct="1">
              <a:defRPr/>
            </a:pPr>
            <a:r>
              <a:rPr lang="en-US" b="1" i="1" dirty="0" smtClean="0">
                <a:solidFill>
                  <a:srgbClr val="000000"/>
                </a:solidFill>
              </a:rPr>
              <a:t>Reference</a:t>
            </a:r>
            <a:endParaRPr lang="en-US" dirty="0" smtClean="0">
              <a:solidFill>
                <a:srgbClr val="000000"/>
              </a:solidFill>
            </a:endParaRPr>
          </a:p>
          <a:p>
            <a:pPr marL="186938" indent="-186938" defTabSz="897301" eaLnBrk="1" hangingPunct="1">
              <a:spcBef>
                <a:spcPct val="10000"/>
              </a:spcBef>
              <a:spcAft>
                <a:spcPct val="10000"/>
              </a:spcAft>
              <a:buFontTx/>
              <a:buAutoNum type="arabicPeriod"/>
              <a:defRPr/>
            </a:pPr>
            <a:r>
              <a:rPr lang="en-US" sz="1000" dirty="0">
                <a:solidFill>
                  <a:srgbClr val="000000"/>
                </a:solidFill>
                <a:latin typeface="Arial" charset="0"/>
                <a:ea typeface="+mn-ea"/>
                <a:cs typeface="+mn-cs"/>
              </a:rPr>
              <a:t>Hall HI, Frazier EL, Rhodes P, et al. Differences in human immunodeficiency virus care and treatment among subpopulations in the United States. </a:t>
            </a:r>
            <a:r>
              <a:rPr lang="en-US" sz="1000" i="1" dirty="0" err="1">
                <a:solidFill>
                  <a:srgbClr val="000000"/>
                </a:solidFill>
                <a:latin typeface="Arial" charset="0"/>
                <a:ea typeface="+mn-ea"/>
                <a:cs typeface="+mn-cs"/>
              </a:rPr>
              <a:t>JAMA</a:t>
            </a:r>
            <a:r>
              <a:rPr lang="en-US" sz="1000" i="1" dirty="0">
                <a:solidFill>
                  <a:srgbClr val="000000"/>
                </a:solidFill>
                <a:latin typeface="Arial" charset="0"/>
                <a:ea typeface="+mn-ea"/>
                <a:cs typeface="+mn-cs"/>
              </a:rPr>
              <a:t> Intern Med.</a:t>
            </a:r>
            <a:r>
              <a:rPr lang="en-US" sz="1000" dirty="0">
                <a:solidFill>
                  <a:srgbClr val="000000"/>
                </a:solidFill>
                <a:latin typeface="Arial" charset="0"/>
                <a:ea typeface="+mn-ea"/>
                <a:cs typeface="+mn-cs"/>
              </a:rPr>
              <a:t> 2013; 173:1337-1344.</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86809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25547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45015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84318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1065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51234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93930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069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1081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26712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49767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a:latin typeface="Arial" pitchFamily="-105" charset="0"/>
                <a:ea typeface="ＭＳ Ｐゴシック" pitchFamily="-105"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105" charset="0"/>
                <a:ea typeface="ＭＳ Ｐゴシック" pitchFamily="-105" charset="-128"/>
                <a:cs typeface="+mn-cs"/>
              </a:defRPr>
            </a:lvl1pPr>
          </a:lstStyle>
          <a:p>
            <a:pPr>
              <a:defRPr/>
            </a:pPr>
            <a:endParaRPr lang="en-US"/>
          </a:p>
        </p:txBody>
      </p:sp>
      <p:sp>
        <p:nvSpPr>
          <p:cNvPr id="2"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1"/>
          <p:cNvSpPr>
            <a:spLocks noChangeArrowheads="1"/>
          </p:cNvSpPr>
          <p:nvPr userDrawn="1"/>
        </p:nvSpPr>
        <p:spPr bwMode="auto">
          <a:xfrm>
            <a:off x="0" y="5781675"/>
            <a:ext cx="9140825" cy="9525"/>
          </a:xfrm>
          <a:prstGeom prst="rect">
            <a:avLst/>
          </a:prstGeom>
          <a:solidFill>
            <a:srgbClr val="083F24"/>
          </a:solidFill>
          <a:ln w="12700">
            <a:solidFill>
              <a:srgbClr val="D2CFBE"/>
            </a:solidFill>
            <a:miter lim="800000"/>
            <a:headEnd/>
            <a:tailEnd/>
          </a:ln>
        </p:spPr>
        <p:txBody>
          <a:bodyPr wrap="none" anchor="ctr"/>
          <a:lstStyle/>
          <a:p>
            <a:endParaRPr lang="en-US"/>
          </a:p>
        </p:txBody>
      </p:sp>
      <p:sp>
        <p:nvSpPr>
          <p:cNvPr id="7" name="Rectangle 33"/>
          <p:cNvSpPr>
            <a:spLocks noChangeArrowheads="1"/>
          </p:cNvSpPr>
          <p:nvPr userDrawn="1"/>
        </p:nvSpPr>
        <p:spPr bwMode="auto">
          <a:xfrm>
            <a:off x="8610600" y="6324600"/>
            <a:ext cx="533400" cy="533400"/>
          </a:xfrm>
          <a:prstGeom prst="rect">
            <a:avLst/>
          </a:prstGeom>
          <a:solidFill>
            <a:srgbClr val="083F24"/>
          </a:solidFill>
          <a:ln w="12700">
            <a:solidFill>
              <a:srgbClr val="D2CFBE"/>
            </a:solidFill>
            <a:miter lim="800000"/>
            <a:headEnd/>
            <a:tailEnd/>
          </a:ln>
        </p:spPr>
        <p:txBody>
          <a:bodyPr wrap="none" anchor="ctr"/>
          <a:lstStyle/>
          <a:p>
            <a:endParaRPr lang="en-US"/>
          </a:p>
        </p:txBody>
      </p:sp>
      <p:sp>
        <p:nvSpPr>
          <p:cNvPr id="8" name="Rectangle 37"/>
          <p:cNvSpPr>
            <a:spLocks noChangeArrowheads="1"/>
          </p:cNvSpPr>
          <p:nvPr userDrawn="1"/>
        </p:nvSpPr>
        <p:spPr bwMode="auto">
          <a:xfrm>
            <a:off x="7543800" y="6324600"/>
            <a:ext cx="533400" cy="533400"/>
          </a:xfrm>
          <a:prstGeom prst="rect">
            <a:avLst/>
          </a:prstGeom>
          <a:noFill/>
          <a:ln w="12700">
            <a:solidFill>
              <a:srgbClr val="D2CFB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 name="Rectangle 38"/>
          <p:cNvSpPr>
            <a:spLocks noChangeArrowheads="1"/>
          </p:cNvSpPr>
          <p:nvPr userDrawn="1"/>
        </p:nvSpPr>
        <p:spPr bwMode="auto">
          <a:xfrm>
            <a:off x="7010400" y="6324600"/>
            <a:ext cx="533400" cy="533400"/>
          </a:xfrm>
          <a:prstGeom prst="rect">
            <a:avLst/>
          </a:prstGeom>
          <a:solidFill>
            <a:srgbClr val="A19B7F"/>
          </a:solidFill>
          <a:ln w="12700">
            <a:solidFill>
              <a:srgbClr val="D2CFBE"/>
            </a:solidFill>
            <a:miter lim="800000"/>
            <a:headEnd/>
            <a:tailEnd/>
          </a:ln>
        </p:spPr>
        <p:txBody>
          <a:bodyPr wrap="none" anchor="ctr"/>
          <a:lstStyle/>
          <a:p>
            <a:endParaRPr lang="en-US"/>
          </a:p>
        </p:txBody>
      </p:sp>
      <p:sp>
        <p:nvSpPr>
          <p:cNvPr id="10" name="Rectangle 41"/>
          <p:cNvSpPr>
            <a:spLocks noChangeArrowheads="1"/>
          </p:cNvSpPr>
          <p:nvPr userDrawn="1"/>
        </p:nvSpPr>
        <p:spPr bwMode="auto">
          <a:xfrm>
            <a:off x="8077200" y="5791200"/>
            <a:ext cx="533400" cy="533400"/>
          </a:xfrm>
          <a:prstGeom prst="rect">
            <a:avLst/>
          </a:prstGeom>
          <a:solidFill>
            <a:srgbClr val="DF631F"/>
          </a:solidFill>
          <a:ln w="12700">
            <a:solidFill>
              <a:srgbClr val="D2CFBE"/>
            </a:solidFill>
            <a:miter lim="800000"/>
            <a:headEnd/>
            <a:tailEnd/>
          </a:ln>
        </p:spPr>
        <p:txBody>
          <a:bodyPr wrap="none" anchor="ctr"/>
          <a:lstStyle/>
          <a:p>
            <a:endParaRPr lang="en-US"/>
          </a:p>
        </p:txBody>
      </p:sp>
      <p:sp>
        <p:nvSpPr>
          <p:cNvPr id="11" name="Rectangle 44"/>
          <p:cNvSpPr>
            <a:spLocks noChangeArrowheads="1"/>
          </p:cNvSpPr>
          <p:nvPr userDrawn="1"/>
        </p:nvSpPr>
        <p:spPr bwMode="auto">
          <a:xfrm>
            <a:off x="8077200" y="6324600"/>
            <a:ext cx="533400" cy="533400"/>
          </a:xfrm>
          <a:prstGeom prst="rect">
            <a:avLst/>
          </a:prstGeom>
          <a:noFill/>
          <a:ln w="12700">
            <a:solidFill>
              <a:srgbClr val="D2CFB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p>
        </p:txBody>
      </p:sp>
      <p:sp>
        <p:nvSpPr>
          <p:cNvPr id="12" name="Rectangle 45"/>
          <p:cNvSpPr>
            <a:spLocks noChangeArrowheads="1"/>
          </p:cNvSpPr>
          <p:nvPr userDrawn="1"/>
        </p:nvSpPr>
        <p:spPr bwMode="auto">
          <a:xfrm>
            <a:off x="8610600" y="5791200"/>
            <a:ext cx="533400" cy="533400"/>
          </a:xfrm>
          <a:prstGeom prst="rect">
            <a:avLst/>
          </a:prstGeom>
          <a:noFill/>
          <a:ln w="12700">
            <a:solidFill>
              <a:srgbClr val="D2CFB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 name="Rectangle 47"/>
          <p:cNvSpPr>
            <a:spLocks noChangeArrowheads="1"/>
          </p:cNvSpPr>
          <p:nvPr userDrawn="1"/>
        </p:nvSpPr>
        <p:spPr bwMode="auto">
          <a:xfrm>
            <a:off x="7543800" y="5791200"/>
            <a:ext cx="533400" cy="533400"/>
          </a:xfrm>
          <a:prstGeom prst="rect">
            <a:avLst/>
          </a:prstGeom>
          <a:noFill/>
          <a:ln w="12700">
            <a:solidFill>
              <a:srgbClr val="D2CFB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4" name="Picture 1" descr="umiami_prime_300.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8100" y="5857875"/>
            <a:ext cx="20193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5"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2"/>
          </a:solidFill>
          <a:latin typeface="Arial" pitchFamily="-105"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2"/>
          </a:solidFill>
          <a:latin typeface="Arial" pitchFamily="-105"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2"/>
          </a:solidFill>
          <a:latin typeface="Arial" pitchFamily="-105"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2"/>
          </a:solidFill>
          <a:latin typeface="Arial" pitchFamily="-105" charset="0"/>
          <a:ea typeface="ＭＳ Ｐゴシック" pitchFamily="-105" charset="-128"/>
          <a:cs typeface="ＭＳ Ｐゴシック" pitchFamily="-105" charset="-128"/>
        </a:defRPr>
      </a:lvl6pPr>
      <a:lvl7pPr marL="914400" algn="ctr" rtl="0" fontAlgn="base">
        <a:spcBef>
          <a:spcPct val="0"/>
        </a:spcBef>
        <a:spcAft>
          <a:spcPct val="0"/>
        </a:spcAft>
        <a:defRPr sz="4400">
          <a:solidFill>
            <a:schemeClr val="tx2"/>
          </a:solidFill>
          <a:latin typeface="Arial" pitchFamily="-105" charset="0"/>
          <a:ea typeface="ＭＳ Ｐゴシック" pitchFamily="-105" charset="-128"/>
          <a:cs typeface="ＭＳ Ｐゴシック" pitchFamily="-105" charset="-128"/>
        </a:defRPr>
      </a:lvl7pPr>
      <a:lvl8pPr marL="1371600" algn="ctr" rtl="0" fontAlgn="base">
        <a:spcBef>
          <a:spcPct val="0"/>
        </a:spcBef>
        <a:spcAft>
          <a:spcPct val="0"/>
        </a:spcAft>
        <a:defRPr sz="4400">
          <a:solidFill>
            <a:schemeClr val="tx2"/>
          </a:solidFill>
          <a:latin typeface="Arial" pitchFamily="-105" charset="0"/>
          <a:ea typeface="ＭＳ Ｐゴシック" pitchFamily="-105" charset="-128"/>
          <a:cs typeface="ＭＳ Ｐゴシック" pitchFamily="-105" charset="-128"/>
        </a:defRPr>
      </a:lvl8pPr>
      <a:lvl9pPr marL="1828800" algn="ctr" rtl="0" fontAlgn="base">
        <a:spcBef>
          <a:spcPct val="0"/>
        </a:spcBef>
        <a:spcAft>
          <a:spcPct val="0"/>
        </a:spcAft>
        <a:defRPr sz="4400">
          <a:solidFill>
            <a:schemeClr val="tx2"/>
          </a:solidFill>
          <a:latin typeface="Arial"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Grp="1" noChangeArrowheads="1"/>
          </p:cNvSpPr>
          <p:nvPr>
            <p:ph type="subTitle" idx="1"/>
          </p:nvPr>
        </p:nvSpPr>
        <p:spPr>
          <a:xfrm>
            <a:off x="2438400" y="3124200"/>
            <a:ext cx="4724400" cy="457200"/>
          </a:xfrm>
        </p:spPr>
        <p:txBody>
          <a:bodyPr/>
          <a:lstStyle/>
          <a:p>
            <a:pPr algn="l" eaLnBrk="1" hangingPunct="1"/>
            <a:r>
              <a:rPr lang="en-US" sz="2400" dirty="0" smtClean="0">
                <a:latin typeface="Arial" charset="0"/>
                <a:ea typeface="ＭＳ Ｐゴシック" charset="0"/>
                <a:cs typeface="ＭＳ Ｐゴシック" charset="0"/>
              </a:rPr>
              <a:t>Rafael E. Campo, MD</a:t>
            </a:r>
          </a:p>
          <a:p>
            <a:pPr algn="l" eaLnBrk="1" hangingPunct="1"/>
            <a:r>
              <a:rPr lang="en-US" sz="2400" dirty="0" smtClean="0">
                <a:latin typeface="Arial" charset="0"/>
                <a:ea typeface="ＭＳ Ｐゴシック" charset="0"/>
                <a:cs typeface="ＭＳ Ｐゴシック" charset="0"/>
              </a:rPr>
              <a:t>Professor of Clinical Medicine</a:t>
            </a:r>
          </a:p>
          <a:p>
            <a:pPr algn="l" eaLnBrk="1" hangingPunct="1"/>
            <a:r>
              <a:rPr lang="en-US" sz="2400" dirty="0" smtClean="0">
                <a:latin typeface="Arial" charset="0"/>
                <a:ea typeface="ＭＳ Ｐゴシック" charset="0"/>
                <a:cs typeface="ＭＳ Ｐゴシック" charset="0"/>
              </a:rPr>
              <a:t>Division of Infectious Diseases</a:t>
            </a:r>
          </a:p>
          <a:p>
            <a:pPr algn="l" eaLnBrk="1" hangingPunct="1"/>
            <a:r>
              <a:rPr lang="en-US" sz="2400" dirty="0" smtClean="0">
                <a:latin typeface="Arial" charset="0"/>
                <a:ea typeface="ＭＳ Ｐゴシック" charset="0"/>
                <a:cs typeface="ＭＳ Ｐゴシック" charset="0"/>
              </a:rPr>
              <a:t>University of Miami School of Medicine</a:t>
            </a:r>
          </a:p>
          <a:p>
            <a:pPr algn="l" eaLnBrk="1" hangingPunct="1"/>
            <a:endParaRPr lang="en-US" sz="2400" dirty="0" smtClean="0">
              <a:latin typeface="Arial" charset="0"/>
              <a:ea typeface="ＭＳ Ｐゴシック" charset="0"/>
              <a:cs typeface="ＭＳ Ｐゴシック" charset="0"/>
            </a:endParaRPr>
          </a:p>
        </p:txBody>
      </p:sp>
      <p:sp>
        <p:nvSpPr>
          <p:cNvPr id="14338" name="Rectangle 2"/>
          <p:cNvSpPr>
            <a:spLocks noGrp="1" noChangeArrowheads="1"/>
          </p:cNvSpPr>
          <p:nvPr>
            <p:ph type="ctrTitle"/>
          </p:nvPr>
        </p:nvSpPr>
        <p:spPr>
          <a:xfrm>
            <a:off x="2336800" y="990600"/>
            <a:ext cx="6781800" cy="1676400"/>
          </a:xfrm>
        </p:spPr>
        <p:txBody>
          <a:bodyPr/>
          <a:lstStyle/>
          <a:p>
            <a:pPr algn="l" eaLnBrk="1" hangingPunct="1"/>
            <a:r>
              <a:rPr lang="en-US" dirty="0">
                <a:solidFill>
                  <a:srgbClr val="DF631F"/>
                </a:solidFill>
                <a:latin typeface="55 Helvetica Roman" charset="0"/>
                <a:ea typeface="ＭＳ Ｐゴシック" charset="0"/>
                <a:cs typeface="ＭＳ Ｐゴシック" charset="0"/>
              </a:rPr>
              <a:t>The </a:t>
            </a:r>
            <a:r>
              <a:rPr lang="en-US" dirty="0" smtClean="0">
                <a:solidFill>
                  <a:srgbClr val="DF631F"/>
                </a:solidFill>
                <a:latin typeface="55 Helvetica Roman" charset="0"/>
                <a:ea typeface="ＭＳ Ｐゴシック" charset="0"/>
                <a:cs typeface="ＭＳ Ｐゴシック" charset="0"/>
              </a:rPr>
              <a:t>Beginnings of HIV</a:t>
            </a:r>
            <a:br>
              <a:rPr lang="en-US" dirty="0" smtClean="0">
                <a:solidFill>
                  <a:srgbClr val="DF631F"/>
                </a:solidFill>
                <a:latin typeface="55 Helvetica Roman" charset="0"/>
                <a:ea typeface="ＭＳ Ｐゴシック" charset="0"/>
                <a:cs typeface="ＭＳ Ｐゴシック" charset="0"/>
              </a:rPr>
            </a:br>
            <a:r>
              <a:rPr lang="en-US" dirty="0" smtClean="0">
                <a:solidFill>
                  <a:srgbClr val="DF631F"/>
                </a:solidFill>
                <a:latin typeface="55 Helvetica Roman" charset="0"/>
                <a:ea typeface="ＭＳ Ｐゴシック" charset="0"/>
                <a:cs typeface="ＭＳ Ｐゴシック" charset="0"/>
              </a:rPr>
              <a:t>from a Clinician’s Perspective</a:t>
            </a:r>
            <a:endParaRPr lang="en-US" dirty="0">
              <a:latin typeface="Arial" charset="0"/>
              <a:ea typeface="ＭＳ Ｐゴシック" charset="0"/>
              <a:cs typeface="ＭＳ Ｐゴシック" charset="0"/>
            </a:endParaRPr>
          </a:p>
        </p:txBody>
      </p:sp>
      <p:sp>
        <p:nvSpPr>
          <p:cNvPr id="14340" name="Rectangle 24"/>
          <p:cNvSpPr>
            <a:spLocks noChangeArrowheads="1"/>
          </p:cNvSpPr>
          <p:nvPr/>
        </p:nvSpPr>
        <p:spPr bwMode="auto">
          <a:xfrm>
            <a:off x="0" y="0"/>
            <a:ext cx="914400" cy="914400"/>
          </a:xfrm>
          <a:prstGeom prst="rect">
            <a:avLst/>
          </a:prstGeom>
          <a:noFill/>
          <a:ln w="12700">
            <a:solidFill>
              <a:srgbClr val="D2CFB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1" name="Rectangle 25"/>
          <p:cNvSpPr>
            <a:spLocks noChangeArrowheads="1"/>
          </p:cNvSpPr>
          <p:nvPr/>
        </p:nvSpPr>
        <p:spPr bwMode="auto">
          <a:xfrm>
            <a:off x="914400" y="2743200"/>
            <a:ext cx="914400" cy="914400"/>
          </a:xfrm>
          <a:prstGeom prst="rect">
            <a:avLst/>
          </a:prstGeom>
          <a:solidFill>
            <a:srgbClr val="A19B7F"/>
          </a:solidFill>
          <a:ln w="12700">
            <a:solidFill>
              <a:srgbClr val="D2CFBE"/>
            </a:solidFill>
            <a:miter lim="800000"/>
            <a:headEnd/>
            <a:tailEnd/>
          </a:ln>
        </p:spPr>
        <p:txBody>
          <a:bodyPr wrap="none" anchor="ctr"/>
          <a:lstStyle/>
          <a:p>
            <a:endParaRPr lang="en-US"/>
          </a:p>
        </p:txBody>
      </p:sp>
      <p:sp>
        <p:nvSpPr>
          <p:cNvPr id="14342" name="Rectangle 26"/>
          <p:cNvSpPr>
            <a:spLocks noChangeArrowheads="1"/>
          </p:cNvSpPr>
          <p:nvPr/>
        </p:nvSpPr>
        <p:spPr bwMode="auto">
          <a:xfrm>
            <a:off x="914400" y="914400"/>
            <a:ext cx="914400" cy="914400"/>
          </a:xfrm>
          <a:prstGeom prst="rect">
            <a:avLst/>
          </a:prstGeom>
          <a:noFill/>
          <a:ln w="12700">
            <a:solidFill>
              <a:srgbClr val="D2CFB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3" name="Rectangle 27"/>
          <p:cNvSpPr>
            <a:spLocks noChangeArrowheads="1"/>
          </p:cNvSpPr>
          <p:nvPr/>
        </p:nvSpPr>
        <p:spPr bwMode="auto">
          <a:xfrm>
            <a:off x="0" y="1828800"/>
            <a:ext cx="914400" cy="914400"/>
          </a:xfrm>
          <a:prstGeom prst="rect">
            <a:avLst/>
          </a:prstGeom>
          <a:solidFill>
            <a:srgbClr val="DF631F"/>
          </a:solidFill>
          <a:ln w="12700">
            <a:solidFill>
              <a:srgbClr val="D2CFBE"/>
            </a:solidFill>
            <a:miter lim="800000"/>
            <a:headEnd/>
            <a:tailEnd/>
          </a:ln>
        </p:spPr>
        <p:txBody>
          <a:bodyPr wrap="none" anchor="ctr"/>
          <a:lstStyle/>
          <a:p>
            <a:endParaRPr lang="en-US"/>
          </a:p>
        </p:txBody>
      </p:sp>
      <p:sp>
        <p:nvSpPr>
          <p:cNvPr id="14344" name="Rectangle 29"/>
          <p:cNvSpPr>
            <a:spLocks noChangeArrowheads="1"/>
          </p:cNvSpPr>
          <p:nvPr/>
        </p:nvSpPr>
        <p:spPr bwMode="auto">
          <a:xfrm>
            <a:off x="914400" y="0"/>
            <a:ext cx="914400" cy="914400"/>
          </a:xfrm>
          <a:prstGeom prst="rect">
            <a:avLst/>
          </a:prstGeom>
          <a:solidFill>
            <a:srgbClr val="083F24"/>
          </a:solidFill>
          <a:ln w="12700">
            <a:solidFill>
              <a:srgbClr val="D2CFBE"/>
            </a:solidFill>
            <a:miter lim="800000"/>
            <a:headEnd/>
            <a:tailEnd/>
          </a:ln>
        </p:spPr>
        <p:txBody>
          <a:bodyPr wrap="none" anchor="ctr"/>
          <a:lstStyle/>
          <a:p>
            <a:endParaRPr lang="en-US"/>
          </a:p>
        </p:txBody>
      </p:sp>
      <p:sp>
        <p:nvSpPr>
          <p:cNvPr id="14345" name="Rectangle 44"/>
          <p:cNvSpPr>
            <a:spLocks noChangeArrowheads="1"/>
          </p:cNvSpPr>
          <p:nvPr/>
        </p:nvSpPr>
        <p:spPr bwMode="auto">
          <a:xfrm>
            <a:off x="0" y="914400"/>
            <a:ext cx="914400" cy="914400"/>
          </a:xfrm>
          <a:prstGeom prst="rect">
            <a:avLst/>
          </a:prstGeom>
          <a:noFill/>
          <a:ln w="12700">
            <a:solidFill>
              <a:srgbClr val="D2CFB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dirty="0" smtClean="0"/>
              <a:t>The Really Bad Years: 1986-1996</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400" dirty="0" smtClean="0"/>
              <a:t>Personal perspective: 1988 (residency)</a:t>
            </a:r>
          </a:p>
          <a:p>
            <a:r>
              <a:rPr lang="en-US" sz="2400" dirty="0" smtClean="0"/>
              <a:t>New drug (</a:t>
            </a:r>
            <a:r>
              <a:rPr lang="en-US" sz="2400" dirty="0" err="1" smtClean="0"/>
              <a:t>ddI</a:t>
            </a:r>
            <a:r>
              <a:rPr lang="en-US" sz="2400" dirty="0" smtClean="0"/>
              <a:t>): 1989</a:t>
            </a:r>
          </a:p>
          <a:p>
            <a:r>
              <a:rPr lang="en-US" sz="2400" dirty="0" smtClean="0"/>
              <a:t>Ryan White act passed: 1990</a:t>
            </a:r>
          </a:p>
          <a:p>
            <a:r>
              <a:rPr lang="en-US" sz="2400" dirty="0" smtClean="0"/>
              <a:t>Personal perspective: 1991 (fellowship, Freddy Mercury, Magic Johnson)</a:t>
            </a:r>
          </a:p>
          <a:p>
            <a:r>
              <a:rPr lang="en-US" sz="2400" dirty="0" smtClean="0"/>
              <a:t>The futility of care: 1993-1995 (early years of practice)</a:t>
            </a:r>
          </a:p>
          <a:p>
            <a:pPr lvl="1"/>
            <a:r>
              <a:rPr lang="en-US" sz="2000" dirty="0" err="1" smtClean="0"/>
              <a:t>Monotherapy</a:t>
            </a:r>
            <a:endParaRPr lang="en-US" sz="2000" dirty="0" smtClean="0"/>
          </a:p>
          <a:p>
            <a:pPr lvl="1"/>
            <a:r>
              <a:rPr lang="en-US" sz="2000" dirty="0" smtClean="0"/>
              <a:t>Dual therapy</a:t>
            </a:r>
            <a:endParaRPr lang="en-US" sz="2000" dirty="0"/>
          </a:p>
        </p:txBody>
      </p:sp>
    </p:spTree>
    <p:extLst>
      <p:ext uri="{BB962C8B-B14F-4D97-AF65-F5344CB8AC3E}">
        <p14:creationId xmlns:p14="http://schemas.microsoft.com/office/powerpoint/2010/main" val="3836580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Turning Point: 1996-2005</a:t>
            </a:r>
            <a:endParaRPr lang="en-US" dirty="0"/>
          </a:p>
        </p:txBody>
      </p:sp>
      <p:sp>
        <p:nvSpPr>
          <p:cNvPr id="3" name="Content Placeholder 2"/>
          <p:cNvSpPr>
            <a:spLocks noGrp="1"/>
          </p:cNvSpPr>
          <p:nvPr>
            <p:ph idx="1"/>
          </p:nvPr>
        </p:nvSpPr>
        <p:spPr>
          <a:xfrm>
            <a:off x="685800" y="1828800"/>
            <a:ext cx="7772400" cy="4114800"/>
          </a:xfrm>
        </p:spPr>
        <p:txBody>
          <a:bodyPr/>
          <a:lstStyle/>
          <a:p>
            <a:r>
              <a:rPr lang="en-US" sz="2800" dirty="0" smtClean="0"/>
              <a:t>Personal perspective: Indinavir 035</a:t>
            </a:r>
          </a:p>
          <a:p>
            <a:r>
              <a:rPr lang="en-US" sz="2800" dirty="0" smtClean="0"/>
              <a:t>Triple therapy</a:t>
            </a:r>
          </a:p>
          <a:p>
            <a:pPr lvl="1"/>
            <a:r>
              <a:rPr lang="en-US" sz="2400" dirty="0" smtClean="0"/>
              <a:t>Protease inhibitor-based</a:t>
            </a:r>
          </a:p>
          <a:p>
            <a:pPr lvl="1"/>
            <a:r>
              <a:rPr lang="en-US" sz="2400" dirty="0" smtClean="0"/>
              <a:t>Non-nucleoside inhibitor-based</a:t>
            </a:r>
          </a:p>
          <a:p>
            <a:r>
              <a:rPr lang="en-US" sz="2800" dirty="0" smtClean="0"/>
              <a:t>The consequences of success: side effects</a:t>
            </a:r>
          </a:p>
          <a:p>
            <a:pPr lvl="1"/>
            <a:r>
              <a:rPr lang="en-US" sz="2400" dirty="0" smtClean="0"/>
              <a:t>Lipodystrophy</a:t>
            </a:r>
          </a:p>
          <a:p>
            <a:pPr lvl="1"/>
            <a:r>
              <a:rPr lang="en-US" sz="2400" dirty="0" smtClean="0"/>
              <a:t>Allergic reactions</a:t>
            </a:r>
          </a:p>
          <a:p>
            <a:pPr lvl="1"/>
            <a:r>
              <a:rPr lang="en-US" sz="2400" dirty="0" smtClean="0"/>
              <a:t>Neuropathy</a:t>
            </a:r>
            <a:endParaRPr lang="en-US" sz="2400" dirty="0"/>
          </a:p>
        </p:txBody>
      </p:sp>
    </p:spTree>
    <p:extLst>
      <p:ext uri="{BB962C8B-B14F-4D97-AF65-F5344CB8AC3E}">
        <p14:creationId xmlns:p14="http://schemas.microsoft.com/office/powerpoint/2010/main" val="3328418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dirty="0" smtClean="0"/>
              <a:t>The Turning Point: 1996-2005</a:t>
            </a:r>
            <a:endParaRPr lang="en-US" dirty="0"/>
          </a:p>
        </p:txBody>
      </p:sp>
      <p:sp>
        <p:nvSpPr>
          <p:cNvPr id="3" name="Content Placeholder 2"/>
          <p:cNvSpPr>
            <a:spLocks noGrp="1"/>
          </p:cNvSpPr>
          <p:nvPr>
            <p:ph idx="1"/>
          </p:nvPr>
        </p:nvSpPr>
        <p:spPr>
          <a:xfrm>
            <a:off x="685800" y="1524000"/>
            <a:ext cx="7772400" cy="4114800"/>
          </a:xfrm>
        </p:spPr>
        <p:txBody>
          <a:bodyPr/>
          <a:lstStyle/>
          <a:p>
            <a:r>
              <a:rPr lang="en-US" sz="2800" dirty="0" smtClean="0"/>
              <a:t>Other successes</a:t>
            </a:r>
          </a:p>
          <a:p>
            <a:pPr lvl="1"/>
            <a:r>
              <a:rPr lang="en-US" sz="2400" dirty="0" smtClean="0"/>
              <a:t>Improvements in survival and morbidity</a:t>
            </a:r>
          </a:p>
          <a:p>
            <a:pPr lvl="1"/>
            <a:r>
              <a:rPr lang="en-US" sz="2400" dirty="0" smtClean="0">
                <a:solidFill>
                  <a:schemeClr val="bg2"/>
                </a:solidFill>
              </a:rPr>
              <a:t>Post-exposure prophylaxis</a:t>
            </a:r>
          </a:p>
          <a:p>
            <a:pPr lvl="1"/>
            <a:r>
              <a:rPr lang="en-US" sz="2400" dirty="0" smtClean="0">
                <a:solidFill>
                  <a:schemeClr val="bg2"/>
                </a:solidFill>
              </a:rPr>
              <a:t>Prevention of mother-to-child transmission</a:t>
            </a:r>
          </a:p>
          <a:p>
            <a:pPr lvl="1"/>
            <a:r>
              <a:rPr lang="en-US" sz="2400" dirty="0" smtClean="0">
                <a:solidFill>
                  <a:schemeClr val="bg2"/>
                </a:solidFill>
              </a:rPr>
              <a:t>Origins of HIV</a:t>
            </a:r>
          </a:p>
          <a:p>
            <a:pPr lvl="1"/>
            <a:r>
              <a:rPr lang="en-US" sz="2400" dirty="0" smtClean="0">
                <a:solidFill>
                  <a:schemeClr val="bg2"/>
                </a:solidFill>
              </a:rPr>
              <a:t>PEPFAR</a:t>
            </a:r>
          </a:p>
          <a:p>
            <a:r>
              <a:rPr lang="en-US" sz="2800" dirty="0" smtClean="0">
                <a:solidFill>
                  <a:schemeClr val="bg2"/>
                </a:solidFill>
              </a:rPr>
              <a:t>Other failures</a:t>
            </a:r>
          </a:p>
          <a:p>
            <a:pPr lvl="1"/>
            <a:r>
              <a:rPr lang="en-US" sz="2400" dirty="0" err="1" smtClean="0">
                <a:solidFill>
                  <a:schemeClr val="bg2"/>
                </a:solidFill>
              </a:rPr>
              <a:t>Antiretrovirals</a:t>
            </a:r>
            <a:r>
              <a:rPr lang="en-US" sz="2400" dirty="0" smtClean="0">
                <a:solidFill>
                  <a:schemeClr val="bg2"/>
                </a:solidFill>
              </a:rPr>
              <a:t> in Africa</a:t>
            </a:r>
          </a:p>
          <a:p>
            <a:pPr lvl="1"/>
            <a:r>
              <a:rPr lang="en-US" sz="2400" dirty="0" smtClean="0">
                <a:solidFill>
                  <a:schemeClr val="bg2"/>
                </a:solidFill>
              </a:rPr>
              <a:t>Vaccine failures</a:t>
            </a:r>
            <a:endParaRPr lang="en-US" sz="2400" dirty="0">
              <a:solidFill>
                <a:schemeClr val="bg2"/>
              </a:solidFill>
            </a:endParaRPr>
          </a:p>
        </p:txBody>
      </p:sp>
    </p:spTree>
    <p:extLst>
      <p:ext uri="{BB962C8B-B14F-4D97-AF65-F5344CB8AC3E}">
        <p14:creationId xmlns:p14="http://schemas.microsoft.com/office/powerpoint/2010/main" val="1572603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481" name="Straight Connector 17"/>
          <p:cNvCxnSpPr>
            <a:cxnSpLocks noChangeShapeType="1"/>
          </p:cNvCxnSpPr>
          <p:nvPr/>
        </p:nvCxnSpPr>
        <p:spPr bwMode="auto">
          <a:xfrm>
            <a:off x="381000" y="1219200"/>
            <a:ext cx="8458200" cy="0"/>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cxnSp>
      <p:sp>
        <p:nvSpPr>
          <p:cNvPr id="20482" name="Rectangle 3"/>
          <p:cNvSpPr txBox="1">
            <a:spLocks noChangeArrowheads="1"/>
          </p:cNvSpPr>
          <p:nvPr/>
        </p:nvSpPr>
        <p:spPr bwMode="auto">
          <a:xfrm>
            <a:off x="179388" y="34925"/>
            <a:ext cx="8785225"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3600" b="1">
                <a:solidFill>
                  <a:schemeClr val="tx2"/>
                </a:solidFill>
              </a:rPr>
              <a:t>New AIDS Cases and AIDS-Related Deaths in the United States</a:t>
            </a:r>
          </a:p>
        </p:txBody>
      </p:sp>
      <p:graphicFrame>
        <p:nvGraphicFramePr>
          <p:cNvPr id="20483" name="Object 4"/>
          <p:cNvGraphicFramePr>
            <a:graphicFrameLocks noChangeAspect="1"/>
          </p:cNvGraphicFramePr>
          <p:nvPr>
            <p:extLst>
              <p:ext uri="{D42A27DB-BD31-4B8C-83A1-F6EECF244321}">
                <p14:modId xmlns:p14="http://schemas.microsoft.com/office/powerpoint/2010/main" val="3617411912"/>
              </p:ext>
            </p:extLst>
          </p:nvPr>
        </p:nvGraphicFramePr>
        <p:xfrm>
          <a:off x="11113" y="1511300"/>
          <a:ext cx="9205912" cy="4510088"/>
        </p:xfrm>
        <a:graphic>
          <a:graphicData uri="http://schemas.openxmlformats.org/presentationml/2006/ole">
            <mc:AlternateContent xmlns:mc="http://schemas.openxmlformats.org/markup-compatibility/2006">
              <mc:Choice xmlns:v="urn:schemas-microsoft-com:vml" Requires="v">
                <p:oleObj spid="_x0000_s100355" name="Chart" r:id="rId3" imgW="9207500" imgH="4521200" progId="MSGraph.Chart.8">
                  <p:embed followColorScheme="full"/>
                </p:oleObj>
              </mc:Choice>
              <mc:Fallback>
                <p:oleObj name="Chart" r:id="rId3" imgW="9207500" imgH="4521200" progId="MSGraph.Chart.8">
                  <p:embed followColorScheme="full"/>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13" y="1511300"/>
                        <a:ext cx="9205912" cy="451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4" name="Text Box 5"/>
          <p:cNvSpPr txBox="1">
            <a:spLocks noChangeArrowheads="1"/>
          </p:cNvSpPr>
          <p:nvPr/>
        </p:nvSpPr>
        <p:spPr bwMode="auto">
          <a:xfrm rot="-5400000">
            <a:off x="-505619" y="3418682"/>
            <a:ext cx="18764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177" tIns="46589" rIns="93177" bIns="46589">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600" b="1">
                <a:cs typeface="Arial" charset="0"/>
              </a:rPr>
              <a:t>Number of Cases</a:t>
            </a:r>
          </a:p>
        </p:txBody>
      </p:sp>
      <p:sp>
        <p:nvSpPr>
          <p:cNvPr id="6" name="Text Box 6"/>
          <p:cNvSpPr txBox="1">
            <a:spLocks noChangeArrowheads="1"/>
          </p:cNvSpPr>
          <p:nvPr/>
        </p:nvSpPr>
        <p:spPr bwMode="auto">
          <a:xfrm>
            <a:off x="1968500" y="5545138"/>
            <a:ext cx="69754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600" dirty="0">
                <a:latin typeface="Arial" pitchFamily="34" charset="0"/>
                <a:cs typeface="Arial" pitchFamily="34" charset="0"/>
              </a:rPr>
              <a:t> 95</a:t>
            </a:r>
            <a:r>
              <a:rPr lang="en-US" sz="1050" dirty="0">
                <a:latin typeface="Arial" pitchFamily="34" charset="0"/>
                <a:cs typeface="Arial" pitchFamily="34" charset="0"/>
              </a:rPr>
              <a:t> </a:t>
            </a:r>
            <a:r>
              <a:rPr lang="en-US" sz="1600" dirty="0">
                <a:latin typeface="Arial" pitchFamily="34" charset="0"/>
                <a:cs typeface="Arial" pitchFamily="34" charset="0"/>
              </a:rPr>
              <a:t>  96   97</a:t>
            </a:r>
            <a:r>
              <a:rPr lang="en-US" sz="500" dirty="0">
                <a:latin typeface="Arial" pitchFamily="34" charset="0"/>
                <a:cs typeface="Arial" pitchFamily="34" charset="0"/>
              </a:rPr>
              <a:t>   </a:t>
            </a:r>
            <a:r>
              <a:rPr lang="en-US" sz="1600" dirty="0">
                <a:latin typeface="Arial" pitchFamily="34" charset="0"/>
                <a:cs typeface="Arial" pitchFamily="34" charset="0"/>
              </a:rPr>
              <a:t> 98   99 </a:t>
            </a:r>
            <a:r>
              <a:rPr lang="en-US" sz="800" dirty="0">
                <a:latin typeface="Arial" pitchFamily="34" charset="0"/>
                <a:cs typeface="Arial" pitchFamily="34" charset="0"/>
              </a:rPr>
              <a:t>  </a:t>
            </a:r>
            <a:r>
              <a:rPr lang="en-US" sz="1600" dirty="0">
                <a:latin typeface="Arial" pitchFamily="34" charset="0"/>
                <a:cs typeface="Arial" pitchFamily="34" charset="0"/>
              </a:rPr>
              <a:t> 00</a:t>
            </a:r>
            <a:r>
              <a:rPr lang="en-US" sz="600" dirty="0">
                <a:latin typeface="Arial" pitchFamily="34" charset="0"/>
                <a:cs typeface="Arial" pitchFamily="34" charset="0"/>
              </a:rPr>
              <a:t> </a:t>
            </a:r>
            <a:r>
              <a:rPr lang="en-US" sz="1600" dirty="0">
                <a:latin typeface="Arial" pitchFamily="34" charset="0"/>
                <a:cs typeface="Arial" pitchFamily="34" charset="0"/>
              </a:rPr>
              <a:t>  01</a:t>
            </a:r>
            <a:r>
              <a:rPr lang="en-US" sz="300" dirty="0">
                <a:latin typeface="Arial" pitchFamily="34" charset="0"/>
                <a:cs typeface="Arial" pitchFamily="34" charset="0"/>
              </a:rPr>
              <a:t>  </a:t>
            </a:r>
            <a:r>
              <a:rPr lang="en-US" sz="1600" dirty="0">
                <a:latin typeface="Arial" pitchFamily="34" charset="0"/>
                <a:cs typeface="Arial" pitchFamily="34" charset="0"/>
              </a:rPr>
              <a:t>  02</a:t>
            </a:r>
            <a:r>
              <a:rPr lang="en-US" sz="800" dirty="0">
                <a:latin typeface="Arial" pitchFamily="34" charset="0"/>
                <a:cs typeface="Arial" pitchFamily="34" charset="0"/>
              </a:rPr>
              <a:t> </a:t>
            </a:r>
            <a:r>
              <a:rPr lang="en-US" sz="500" dirty="0">
                <a:latin typeface="Arial" pitchFamily="34" charset="0"/>
                <a:cs typeface="Arial" pitchFamily="34" charset="0"/>
              </a:rPr>
              <a:t>  </a:t>
            </a:r>
            <a:r>
              <a:rPr lang="en-US" sz="1600" dirty="0">
                <a:latin typeface="Arial" pitchFamily="34" charset="0"/>
                <a:cs typeface="Arial" pitchFamily="34" charset="0"/>
              </a:rPr>
              <a:t>  03 </a:t>
            </a:r>
            <a:r>
              <a:rPr lang="en-US" sz="900" dirty="0">
                <a:latin typeface="Arial" pitchFamily="34" charset="0"/>
                <a:cs typeface="Arial" pitchFamily="34" charset="0"/>
              </a:rPr>
              <a:t>   </a:t>
            </a:r>
            <a:r>
              <a:rPr lang="en-US" sz="1600" dirty="0">
                <a:latin typeface="Arial" pitchFamily="34" charset="0"/>
                <a:cs typeface="Arial" pitchFamily="34" charset="0"/>
              </a:rPr>
              <a:t>04</a:t>
            </a:r>
            <a:r>
              <a:rPr lang="en-US" sz="700" dirty="0">
                <a:latin typeface="Arial" pitchFamily="34" charset="0"/>
                <a:cs typeface="Arial" pitchFamily="34" charset="0"/>
              </a:rPr>
              <a:t>  </a:t>
            </a:r>
            <a:r>
              <a:rPr lang="en-US" sz="1600" dirty="0">
                <a:latin typeface="Arial" pitchFamily="34" charset="0"/>
                <a:cs typeface="Arial" pitchFamily="34" charset="0"/>
              </a:rPr>
              <a:t>  05</a:t>
            </a:r>
            <a:r>
              <a:rPr lang="en-US" sz="900" dirty="0">
                <a:latin typeface="Arial" pitchFamily="34" charset="0"/>
                <a:cs typeface="Arial" pitchFamily="34" charset="0"/>
              </a:rPr>
              <a:t> </a:t>
            </a:r>
            <a:r>
              <a:rPr lang="en-US" sz="1600" dirty="0">
                <a:latin typeface="Arial" pitchFamily="34" charset="0"/>
                <a:cs typeface="Arial" pitchFamily="34" charset="0"/>
              </a:rPr>
              <a:t>  06 </a:t>
            </a:r>
            <a:r>
              <a:rPr lang="en-US" sz="600" dirty="0">
                <a:latin typeface="Arial" pitchFamily="34" charset="0"/>
                <a:cs typeface="Arial" pitchFamily="34" charset="0"/>
              </a:rPr>
              <a:t>  </a:t>
            </a:r>
            <a:r>
              <a:rPr lang="en-US" sz="1600" dirty="0">
                <a:latin typeface="Arial" pitchFamily="34" charset="0"/>
                <a:cs typeface="Arial" pitchFamily="34" charset="0"/>
              </a:rPr>
              <a:t> 07   08  09   10   11   12</a:t>
            </a:r>
          </a:p>
        </p:txBody>
      </p:sp>
      <p:sp>
        <p:nvSpPr>
          <p:cNvPr id="20486" name="Text Box 7"/>
          <p:cNvSpPr txBox="1">
            <a:spLocks noChangeArrowheads="1"/>
          </p:cNvSpPr>
          <p:nvPr/>
        </p:nvSpPr>
        <p:spPr bwMode="auto">
          <a:xfrm>
            <a:off x="4692650" y="5822950"/>
            <a:ext cx="635000"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600" b="1">
                <a:cs typeface="Arial" charset="0"/>
              </a:rPr>
              <a:t>Year</a:t>
            </a:r>
          </a:p>
        </p:txBody>
      </p:sp>
      <p:sp>
        <p:nvSpPr>
          <p:cNvPr id="20487" name="Text Box 9"/>
          <p:cNvSpPr txBox="1">
            <a:spLocks noChangeArrowheads="1"/>
          </p:cNvSpPr>
          <p:nvPr/>
        </p:nvSpPr>
        <p:spPr bwMode="auto">
          <a:xfrm>
            <a:off x="6704013" y="4835525"/>
            <a:ext cx="197167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400" b="1">
                <a:cs typeface="Arial" charset="0"/>
              </a:rPr>
              <a:t>AIDS-Related Deaths</a:t>
            </a:r>
          </a:p>
        </p:txBody>
      </p:sp>
      <p:sp>
        <p:nvSpPr>
          <p:cNvPr id="20488" name="Text Box 10"/>
          <p:cNvSpPr txBox="1">
            <a:spLocks noChangeArrowheads="1"/>
          </p:cNvSpPr>
          <p:nvPr/>
        </p:nvSpPr>
        <p:spPr bwMode="auto">
          <a:xfrm>
            <a:off x="6788150" y="3355975"/>
            <a:ext cx="1604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400" b="1">
                <a:cs typeface="Arial" charset="0"/>
              </a:rPr>
              <a:t>New AIDS Cases</a:t>
            </a:r>
          </a:p>
        </p:txBody>
      </p:sp>
      <p:sp>
        <p:nvSpPr>
          <p:cNvPr id="20489" name="Text Box 13"/>
          <p:cNvSpPr txBox="1">
            <a:spLocks noChangeArrowheads="1"/>
          </p:cNvSpPr>
          <p:nvPr/>
        </p:nvSpPr>
        <p:spPr bwMode="auto">
          <a:xfrm>
            <a:off x="192088" y="6172200"/>
            <a:ext cx="83597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r>
              <a:rPr lang="en-US" sz="1200" dirty="0">
                <a:solidFill>
                  <a:srgbClr val="000000"/>
                </a:solidFill>
                <a:cs typeface="Arial" charset="0"/>
              </a:rPr>
              <a:t>CDC. </a:t>
            </a:r>
            <a:r>
              <a:rPr lang="en-US" sz="1200" i="1" dirty="0">
                <a:solidFill>
                  <a:srgbClr val="000000"/>
                </a:solidFill>
                <a:cs typeface="Arial" charset="0"/>
              </a:rPr>
              <a:t>HIV Surveillance Report, 2012</a:t>
            </a:r>
            <a:r>
              <a:rPr lang="en-US" sz="1200" dirty="0">
                <a:solidFill>
                  <a:srgbClr val="000000"/>
                </a:solidFill>
                <a:cs typeface="Arial" charset="0"/>
              </a:rPr>
              <a:t>. http://</a:t>
            </a:r>
            <a:r>
              <a:rPr lang="en-US" sz="1200" dirty="0" err="1">
                <a:solidFill>
                  <a:srgbClr val="000000"/>
                </a:solidFill>
                <a:cs typeface="Arial" charset="0"/>
              </a:rPr>
              <a:t>www.cdc.gov</a:t>
            </a:r>
            <a:r>
              <a:rPr lang="en-US" sz="1200" dirty="0">
                <a:solidFill>
                  <a:srgbClr val="000000"/>
                </a:solidFill>
                <a:cs typeface="Arial" charset="0"/>
              </a:rPr>
              <a:t>/</a:t>
            </a:r>
            <a:r>
              <a:rPr lang="en-US" sz="1200" dirty="0" err="1">
                <a:solidFill>
                  <a:srgbClr val="000000"/>
                </a:solidFill>
                <a:cs typeface="Arial" charset="0"/>
              </a:rPr>
              <a:t>hiv</a:t>
            </a:r>
            <a:r>
              <a:rPr lang="en-US" sz="1200" dirty="0">
                <a:solidFill>
                  <a:srgbClr val="000000"/>
                </a:solidFill>
                <a:cs typeface="Arial" charset="0"/>
              </a:rPr>
              <a:t>/library/reports/surveillance/. Published November 2014</a:t>
            </a:r>
            <a:r>
              <a:rPr lang="en-US" sz="1200" dirty="0" smtClean="0">
                <a:solidFill>
                  <a:srgbClr val="000000"/>
                </a:solidFill>
                <a:cs typeface="Arial" charset="0"/>
              </a:rPr>
              <a:t>.</a:t>
            </a:r>
          </a:p>
          <a:p>
            <a:pPr algn="l"/>
            <a:r>
              <a:rPr lang="en-US" sz="1200" dirty="0" err="1">
                <a:solidFill>
                  <a:srgbClr val="000000"/>
                </a:solidFill>
                <a:cs typeface="Arial" charset="0"/>
              </a:rPr>
              <a:t>Samji</a:t>
            </a:r>
            <a:r>
              <a:rPr lang="en-US" sz="1200" dirty="0">
                <a:solidFill>
                  <a:srgbClr val="000000"/>
                </a:solidFill>
                <a:cs typeface="Arial" charset="0"/>
              </a:rPr>
              <a:t> H, et al. </a:t>
            </a:r>
            <a:r>
              <a:rPr lang="en-US" sz="1200" i="1" dirty="0" err="1">
                <a:solidFill>
                  <a:srgbClr val="000000"/>
                </a:solidFill>
                <a:cs typeface="Arial" charset="0"/>
              </a:rPr>
              <a:t>PLoS</a:t>
            </a:r>
            <a:r>
              <a:rPr lang="en-US" sz="1200" i="1" dirty="0">
                <a:solidFill>
                  <a:srgbClr val="000000"/>
                </a:solidFill>
                <a:cs typeface="Arial" charset="0"/>
              </a:rPr>
              <a:t> One</a:t>
            </a:r>
            <a:r>
              <a:rPr lang="en-US" sz="1200" dirty="0">
                <a:solidFill>
                  <a:srgbClr val="000000"/>
                </a:solidFill>
                <a:cs typeface="Arial" charset="0"/>
              </a:rPr>
              <a:t>. 2013 ;8:e81355</a:t>
            </a:r>
            <a:r>
              <a:rPr lang="en-US" sz="1200" dirty="0" smtClean="0">
                <a:solidFill>
                  <a:srgbClr val="000000"/>
                </a:solidFill>
                <a:cs typeface="Arial" charset="0"/>
              </a:rPr>
              <a:t>.</a:t>
            </a:r>
            <a:endParaRPr lang="en-US" sz="1200" dirty="0">
              <a:solidFill>
                <a:srgbClr val="000000"/>
              </a:solidFill>
              <a:cs typeface="Arial" charset="0"/>
            </a:endParaRPr>
          </a:p>
        </p:txBody>
      </p:sp>
      <p:sp>
        <p:nvSpPr>
          <p:cNvPr id="2" name="Rectangle 1"/>
          <p:cNvSpPr/>
          <p:nvPr/>
        </p:nvSpPr>
        <p:spPr>
          <a:xfrm>
            <a:off x="3962400" y="1447800"/>
            <a:ext cx="4572000" cy="1188018"/>
          </a:xfrm>
          <a:prstGeom prst="rect">
            <a:avLst/>
          </a:prstGeom>
          <a:ln w="50800">
            <a:solidFill>
              <a:srgbClr val="FF0000"/>
            </a:solidFill>
          </a:ln>
        </p:spPr>
        <p:txBody>
          <a:bodyPr>
            <a:spAutoFit/>
          </a:bodyPr>
          <a:lstStyle/>
          <a:p>
            <a:pPr algn="l">
              <a:spcBef>
                <a:spcPct val="20000"/>
              </a:spcBef>
              <a:buClr>
                <a:srgbClr val="008000"/>
              </a:buClr>
              <a:buFontTx/>
              <a:buChar char="•"/>
            </a:pPr>
            <a:r>
              <a:rPr lang="en-US" sz="1800" dirty="0"/>
              <a:t>A 20-year-old HIV-positive person is expected to live into their early </a:t>
            </a:r>
            <a:r>
              <a:rPr lang="en-US" sz="1800" dirty="0" smtClean="0"/>
              <a:t>70s</a:t>
            </a:r>
          </a:p>
          <a:p>
            <a:pPr lvl="1" algn="l">
              <a:spcBef>
                <a:spcPct val="20000"/>
              </a:spcBef>
              <a:buClr>
                <a:srgbClr val="FF6600"/>
              </a:buClr>
              <a:buFontTx/>
              <a:buChar char="–"/>
            </a:pPr>
            <a:r>
              <a:rPr lang="en-US" sz="1600" dirty="0" smtClean="0"/>
              <a:t>Life expectancy increased from 36.1 to 51.4 years from 2000-2002 to 2006-2007</a:t>
            </a:r>
          </a:p>
        </p:txBody>
      </p:sp>
    </p:spTree>
    <p:extLst>
      <p:ext uri="{BB962C8B-B14F-4D97-AF65-F5344CB8AC3E}">
        <p14:creationId xmlns:p14="http://schemas.microsoft.com/office/powerpoint/2010/main" val="395405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dirty="0" smtClean="0"/>
              <a:t>The Turning Point: 1996-2005</a:t>
            </a:r>
            <a:endParaRPr lang="en-US" dirty="0"/>
          </a:p>
        </p:txBody>
      </p:sp>
      <p:sp>
        <p:nvSpPr>
          <p:cNvPr id="3" name="Content Placeholder 2"/>
          <p:cNvSpPr>
            <a:spLocks noGrp="1"/>
          </p:cNvSpPr>
          <p:nvPr>
            <p:ph idx="1"/>
          </p:nvPr>
        </p:nvSpPr>
        <p:spPr>
          <a:xfrm>
            <a:off x="685800" y="1524000"/>
            <a:ext cx="7772400" cy="4114800"/>
          </a:xfrm>
        </p:spPr>
        <p:txBody>
          <a:bodyPr/>
          <a:lstStyle/>
          <a:p>
            <a:r>
              <a:rPr lang="en-US" sz="2800" dirty="0" smtClean="0"/>
              <a:t>Other successes</a:t>
            </a:r>
          </a:p>
          <a:p>
            <a:pPr lvl="1"/>
            <a:r>
              <a:rPr lang="en-US" sz="2400" dirty="0" smtClean="0">
                <a:solidFill>
                  <a:srgbClr val="808080"/>
                </a:solidFill>
              </a:rPr>
              <a:t>Improvements in survival and morbidity</a:t>
            </a:r>
          </a:p>
          <a:p>
            <a:pPr lvl="1"/>
            <a:r>
              <a:rPr lang="en-US" sz="2400" dirty="0" smtClean="0"/>
              <a:t>Post-exposure prophylaxis</a:t>
            </a:r>
          </a:p>
          <a:p>
            <a:pPr lvl="1"/>
            <a:r>
              <a:rPr lang="en-US" sz="2400" dirty="0" smtClean="0"/>
              <a:t>Prevention of mother-to-child transmission</a:t>
            </a:r>
          </a:p>
          <a:p>
            <a:pPr lvl="1"/>
            <a:r>
              <a:rPr lang="en-US" sz="2400" dirty="0" smtClean="0"/>
              <a:t>Origins of HIV</a:t>
            </a:r>
          </a:p>
          <a:p>
            <a:pPr lvl="1"/>
            <a:r>
              <a:rPr lang="en-US" sz="2400" dirty="0" smtClean="0"/>
              <a:t>PEPFAR</a:t>
            </a:r>
          </a:p>
          <a:p>
            <a:r>
              <a:rPr lang="en-US" sz="2800" dirty="0" smtClean="0"/>
              <a:t>Other failures</a:t>
            </a:r>
          </a:p>
          <a:p>
            <a:pPr lvl="1"/>
            <a:r>
              <a:rPr lang="en-US" sz="2400" dirty="0" err="1" smtClean="0"/>
              <a:t>Antiretrovirals</a:t>
            </a:r>
            <a:r>
              <a:rPr lang="en-US" sz="2400" dirty="0" smtClean="0"/>
              <a:t> in Africa</a:t>
            </a:r>
          </a:p>
          <a:p>
            <a:pPr lvl="1"/>
            <a:r>
              <a:rPr lang="en-US" sz="2400" dirty="0" smtClean="0"/>
              <a:t>Vaccine failures</a:t>
            </a:r>
            <a:endParaRPr lang="en-US" sz="2400" dirty="0"/>
          </a:p>
        </p:txBody>
      </p:sp>
    </p:spTree>
    <p:extLst>
      <p:ext uri="{BB962C8B-B14F-4D97-AF65-F5344CB8AC3E}">
        <p14:creationId xmlns:p14="http://schemas.microsoft.com/office/powerpoint/2010/main" val="1463936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The Modern Era: 2006-2015</a:t>
            </a:r>
            <a:endParaRPr lang="en-US" dirty="0"/>
          </a:p>
        </p:txBody>
      </p:sp>
      <p:sp>
        <p:nvSpPr>
          <p:cNvPr id="3" name="Content Placeholder 2"/>
          <p:cNvSpPr>
            <a:spLocks noGrp="1"/>
          </p:cNvSpPr>
          <p:nvPr>
            <p:ph idx="1"/>
          </p:nvPr>
        </p:nvSpPr>
        <p:spPr>
          <a:xfrm>
            <a:off x="685800" y="1676400"/>
            <a:ext cx="7772400" cy="4114800"/>
          </a:xfrm>
        </p:spPr>
        <p:txBody>
          <a:bodyPr/>
          <a:lstStyle/>
          <a:p>
            <a:r>
              <a:rPr lang="en-US" sz="2800" dirty="0" smtClean="0"/>
              <a:t>New antiretroviral classes</a:t>
            </a:r>
          </a:p>
          <a:p>
            <a:pPr lvl="1"/>
            <a:r>
              <a:rPr lang="en-US" sz="2400" dirty="0" smtClean="0"/>
              <a:t>Entry inhibitors (e.g. CCR5 receptor blockers)</a:t>
            </a:r>
          </a:p>
          <a:p>
            <a:pPr lvl="1"/>
            <a:r>
              <a:rPr lang="en-US" sz="2400" dirty="0" smtClean="0"/>
              <a:t>Integrase inhibitors</a:t>
            </a:r>
          </a:p>
          <a:p>
            <a:r>
              <a:rPr lang="en-US" sz="2800" dirty="0" smtClean="0"/>
              <a:t>New delivery strategies</a:t>
            </a:r>
          </a:p>
          <a:p>
            <a:pPr lvl="1"/>
            <a:r>
              <a:rPr lang="en-US" sz="2400" dirty="0" smtClean="0"/>
              <a:t>Reformulation of agents (e.g. lopinavir)</a:t>
            </a:r>
          </a:p>
          <a:p>
            <a:pPr lvl="1"/>
            <a:r>
              <a:rPr lang="en-US" sz="2400" dirty="0" smtClean="0"/>
              <a:t>Single tablet regimens (the holy grail: one pill, once a day)</a:t>
            </a:r>
          </a:p>
          <a:p>
            <a:pPr lvl="1"/>
            <a:r>
              <a:rPr lang="en-US" sz="2400" dirty="0" smtClean="0"/>
              <a:t>Long-acting formulations</a:t>
            </a:r>
            <a:endParaRPr lang="en-US" sz="2400" dirty="0"/>
          </a:p>
        </p:txBody>
      </p:sp>
    </p:spTree>
    <p:extLst>
      <p:ext uri="{BB962C8B-B14F-4D97-AF65-F5344CB8AC3E}">
        <p14:creationId xmlns:p14="http://schemas.microsoft.com/office/powerpoint/2010/main" val="3394108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4"/>
          <p:cNvSpPr txBox="1">
            <a:spLocks/>
          </p:cNvSpPr>
          <p:nvPr/>
        </p:nvSpPr>
        <p:spPr bwMode="auto">
          <a:xfrm>
            <a:off x="190500" y="361950"/>
            <a:ext cx="88011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4000" b="1">
                <a:solidFill>
                  <a:schemeClr val="tx2"/>
                </a:solidFill>
              </a:rPr>
              <a:t>Transformation of ART</a:t>
            </a:r>
          </a:p>
        </p:txBody>
      </p:sp>
      <p:sp>
        <p:nvSpPr>
          <p:cNvPr id="5" name="Chevron 4"/>
          <p:cNvSpPr>
            <a:spLocks/>
          </p:cNvSpPr>
          <p:nvPr/>
        </p:nvSpPr>
        <p:spPr bwMode="auto">
          <a:xfrm>
            <a:off x="250186" y="3309057"/>
            <a:ext cx="2434718" cy="1371600"/>
          </a:xfrm>
          <a:prstGeom prst="chevron">
            <a:avLst/>
          </a:prstGeom>
          <a:solidFill>
            <a:schemeClr val="accent1"/>
          </a:solidFill>
          <a:ln>
            <a:solidFill>
              <a:schemeClr val="tx1"/>
            </a:solidFill>
          </a:ln>
          <a:effectLst/>
          <a:scene3d>
            <a:camera prst="orthographicFront"/>
            <a:lightRig rig="threePt" dir="t"/>
          </a:scene3d>
          <a:sp3d>
            <a:bevelT/>
          </a:sp3d>
          <a:extLst/>
        </p:spPr>
        <p:txBody>
          <a:bodyPr lIns="92075" tIns="46038" rIns="92075" bIns="46038">
            <a:spAutoFit/>
          </a:bodyPr>
          <a:lstStyle/>
          <a:p>
            <a:pPr algn="l" eaLnBrk="1" hangingPunct="1">
              <a:lnSpc>
                <a:spcPct val="90000"/>
              </a:lnSpc>
              <a:defRPr/>
            </a:pPr>
            <a:endParaRPr lang="en-US" sz="3600" dirty="0">
              <a:latin typeface="Arial" pitchFamily="34" charset="0"/>
              <a:cs typeface="Arial" pitchFamily="34" charset="0"/>
            </a:endParaRPr>
          </a:p>
        </p:txBody>
      </p:sp>
      <p:sp>
        <p:nvSpPr>
          <p:cNvPr id="6" name="Chevron 5"/>
          <p:cNvSpPr>
            <a:spLocks/>
          </p:cNvSpPr>
          <p:nvPr/>
        </p:nvSpPr>
        <p:spPr bwMode="auto">
          <a:xfrm>
            <a:off x="2308932" y="3323441"/>
            <a:ext cx="2434718" cy="1371600"/>
          </a:xfrm>
          <a:prstGeom prst="chevron">
            <a:avLst/>
          </a:prstGeom>
          <a:solidFill>
            <a:schemeClr val="accent2"/>
          </a:solidFill>
          <a:ln>
            <a:solidFill>
              <a:schemeClr val="tx1"/>
            </a:solidFill>
          </a:ln>
          <a:effectLst/>
          <a:scene3d>
            <a:camera prst="orthographicFront"/>
            <a:lightRig rig="threePt" dir="t"/>
          </a:scene3d>
          <a:sp3d>
            <a:bevelT/>
          </a:sp3d>
          <a:extLst/>
        </p:spPr>
        <p:txBody>
          <a:bodyPr lIns="92075" tIns="46038" rIns="92075" bIns="46038">
            <a:spAutoFit/>
          </a:bodyPr>
          <a:lstStyle/>
          <a:p>
            <a:pPr algn="l" eaLnBrk="1" hangingPunct="1">
              <a:lnSpc>
                <a:spcPct val="90000"/>
              </a:lnSpc>
              <a:defRPr/>
            </a:pPr>
            <a:endParaRPr lang="en-US" sz="3600" dirty="0">
              <a:latin typeface="Arial" pitchFamily="34" charset="0"/>
              <a:cs typeface="Arial" pitchFamily="34" charset="0"/>
            </a:endParaRPr>
          </a:p>
        </p:txBody>
      </p:sp>
      <p:sp>
        <p:nvSpPr>
          <p:cNvPr id="7" name="Chevron 6"/>
          <p:cNvSpPr>
            <a:spLocks/>
          </p:cNvSpPr>
          <p:nvPr/>
        </p:nvSpPr>
        <p:spPr bwMode="auto">
          <a:xfrm>
            <a:off x="4370546" y="3323441"/>
            <a:ext cx="2434718" cy="1371600"/>
          </a:xfrm>
          <a:prstGeom prst="chevron">
            <a:avLst/>
          </a:prstGeom>
          <a:solidFill>
            <a:srgbClr val="FFFF00"/>
          </a:solidFill>
          <a:ln>
            <a:solidFill>
              <a:schemeClr val="tx1"/>
            </a:solidFill>
          </a:ln>
          <a:effectLst/>
          <a:scene3d>
            <a:camera prst="orthographicFront"/>
            <a:lightRig rig="threePt" dir="t"/>
          </a:scene3d>
          <a:sp3d>
            <a:bevelT/>
          </a:sp3d>
          <a:extLst/>
        </p:spPr>
        <p:txBody>
          <a:bodyPr lIns="92075" tIns="46038" rIns="92075" bIns="46038">
            <a:spAutoFit/>
          </a:bodyPr>
          <a:lstStyle/>
          <a:p>
            <a:pPr algn="l" eaLnBrk="1" hangingPunct="1">
              <a:lnSpc>
                <a:spcPct val="90000"/>
              </a:lnSpc>
              <a:defRPr/>
            </a:pPr>
            <a:endParaRPr lang="en-US" sz="3600" dirty="0">
              <a:latin typeface="Arial" pitchFamily="34" charset="0"/>
              <a:cs typeface="Arial" pitchFamily="34" charset="0"/>
            </a:endParaRPr>
          </a:p>
        </p:txBody>
      </p:sp>
      <p:sp>
        <p:nvSpPr>
          <p:cNvPr id="8" name="Chevron 7"/>
          <p:cNvSpPr>
            <a:spLocks/>
          </p:cNvSpPr>
          <p:nvPr/>
        </p:nvSpPr>
        <p:spPr bwMode="auto">
          <a:xfrm>
            <a:off x="6437918" y="3323195"/>
            <a:ext cx="2434718" cy="1371600"/>
          </a:xfrm>
          <a:prstGeom prst="chevron">
            <a:avLst/>
          </a:prstGeom>
          <a:solidFill>
            <a:srgbClr val="FF6600"/>
          </a:solidFill>
          <a:ln>
            <a:solidFill>
              <a:schemeClr val="tx1"/>
            </a:solidFill>
          </a:ln>
          <a:effectLst/>
          <a:scene3d>
            <a:camera prst="orthographicFront"/>
            <a:lightRig rig="threePt" dir="t"/>
          </a:scene3d>
          <a:sp3d>
            <a:bevelT/>
          </a:sp3d>
          <a:extLst/>
        </p:spPr>
        <p:txBody>
          <a:bodyPr lIns="92075" tIns="46038" rIns="92075" bIns="46038">
            <a:spAutoFit/>
          </a:bodyPr>
          <a:lstStyle/>
          <a:p>
            <a:pPr algn="l" eaLnBrk="1" hangingPunct="1">
              <a:lnSpc>
                <a:spcPct val="90000"/>
              </a:lnSpc>
              <a:defRPr/>
            </a:pPr>
            <a:endParaRPr lang="en-US" sz="3600" dirty="0">
              <a:latin typeface="Arial" pitchFamily="34" charset="0"/>
              <a:cs typeface="Arial" pitchFamily="34" charset="0"/>
            </a:endParaRPr>
          </a:p>
        </p:txBody>
      </p:sp>
      <p:sp>
        <p:nvSpPr>
          <p:cNvPr id="19470" name="TextBox 8"/>
          <p:cNvSpPr txBox="1">
            <a:spLocks noChangeArrowheads="1"/>
          </p:cNvSpPr>
          <p:nvPr/>
        </p:nvSpPr>
        <p:spPr bwMode="auto">
          <a:xfrm rot="1753714" flipH="1">
            <a:off x="1006475" y="3706813"/>
            <a:ext cx="11858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r>
              <a:rPr lang="en-US" sz="2800" b="1">
                <a:cs typeface="Arial" charset="0"/>
              </a:rPr>
              <a:t>1980s</a:t>
            </a:r>
          </a:p>
        </p:txBody>
      </p:sp>
      <p:sp>
        <p:nvSpPr>
          <p:cNvPr id="19471" name="TextBox 9"/>
          <p:cNvSpPr txBox="1">
            <a:spLocks noChangeArrowheads="1"/>
          </p:cNvSpPr>
          <p:nvPr/>
        </p:nvSpPr>
        <p:spPr bwMode="auto">
          <a:xfrm rot="-1753714">
            <a:off x="3055938" y="3705225"/>
            <a:ext cx="11874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r>
              <a:rPr lang="en-US" sz="2800" b="1">
                <a:cs typeface="Arial" charset="0"/>
              </a:rPr>
              <a:t>1990s</a:t>
            </a:r>
          </a:p>
        </p:txBody>
      </p:sp>
      <p:sp>
        <p:nvSpPr>
          <p:cNvPr id="19472" name="TextBox 10"/>
          <p:cNvSpPr txBox="1">
            <a:spLocks noChangeArrowheads="1"/>
          </p:cNvSpPr>
          <p:nvPr/>
        </p:nvSpPr>
        <p:spPr bwMode="auto">
          <a:xfrm rot="1753714" flipH="1">
            <a:off x="5126038" y="3705225"/>
            <a:ext cx="11874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r>
              <a:rPr lang="en-US" sz="2800" b="1">
                <a:cs typeface="Arial" charset="0"/>
              </a:rPr>
              <a:t>2000s</a:t>
            </a:r>
          </a:p>
        </p:txBody>
      </p:sp>
      <p:sp>
        <p:nvSpPr>
          <p:cNvPr id="19473" name="TextBox 11"/>
          <p:cNvSpPr txBox="1">
            <a:spLocks noChangeArrowheads="1"/>
          </p:cNvSpPr>
          <p:nvPr/>
        </p:nvSpPr>
        <p:spPr bwMode="auto">
          <a:xfrm rot="-1753714">
            <a:off x="7202488" y="3702050"/>
            <a:ext cx="11858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r>
              <a:rPr lang="en-US" sz="2800" b="1">
                <a:cs typeface="Arial" charset="0"/>
              </a:rPr>
              <a:t>2010s</a:t>
            </a:r>
          </a:p>
        </p:txBody>
      </p:sp>
      <p:sp>
        <p:nvSpPr>
          <p:cNvPr id="19474" name="TextBox 12"/>
          <p:cNvSpPr txBox="1">
            <a:spLocks noChangeArrowheads="1"/>
          </p:cNvSpPr>
          <p:nvPr/>
        </p:nvSpPr>
        <p:spPr bwMode="auto">
          <a:xfrm>
            <a:off x="244475" y="2782888"/>
            <a:ext cx="604838"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90000"/>
              </a:lnSpc>
            </a:pPr>
            <a:r>
              <a:rPr lang="en-US" sz="1600" b="1">
                <a:cs typeface="Arial" charset="0"/>
              </a:rPr>
              <a:t>No</a:t>
            </a:r>
          </a:p>
          <a:p>
            <a:pPr algn="ctr">
              <a:lnSpc>
                <a:spcPct val="90000"/>
              </a:lnSpc>
            </a:pPr>
            <a:r>
              <a:rPr lang="en-US" sz="1600" b="1">
                <a:cs typeface="Arial" charset="0"/>
              </a:rPr>
              <a:t>ART</a:t>
            </a:r>
          </a:p>
        </p:txBody>
      </p:sp>
      <p:sp>
        <p:nvSpPr>
          <p:cNvPr id="19475" name="TextBox 13"/>
          <p:cNvSpPr txBox="1">
            <a:spLocks noChangeArrowheads="1"/>
          </p:cNvSpPr>
          <p:nvPr/>
        </p:nvSpPr>
        <p:spPr bwMode="auto">
          <a:xfrm>
            <a:off x="1384300" y="4678363"/>
            <a:ext cx="7334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90000"/>
              </a:lnSpc>
            </a:pPr>
            <a:r>
              <a:rPr lang="en-US" sz="1100" b="1">
                <a:solidFill>
                  <a:srgbClr val="000000"/>
                </a:solidFill>
                <a:cs typeface="Arial" charset="0"/>
              </a:rPr>
              <a:t>ZDV</a:t>
            </a:r>
          </a:p>
          <a:p>
            <a:pPr algn="ctr">
              <a:lnSpc>
                <a:spcPct val="90000"/>
              </a:lnSpc>
            </a:pPr>
            <a:r>
              <a:rPr lang="en-US" sz="1100" b="1">
                <a:solidFill>
                  <a:srgbClr val="000000"/>
                </a:solidFill>
                <a:cs typeface="Arial" charset="0"/>
              </a:rPr>
              <a:t>Mono-</a:t>
            </a:r>
          </a:p>
          <a:p>
            <a:pPr algn="ctr">
              <a:lnSpc>
                <a:spcPct val="90000"/>
              </a:lnSpc>
            </a:pPr>
            <a:r>
              <a:rPr lang="en-US" sz="1100" b="1">
                <a:solidFill>
                  <a:srgbClr val="000000"/>
                </a:solidFill>
                <a:cs typeface="Arial" charset="0"/>
              </a:rPr>
              <a:t>Therapy</a:t>
            </a:r>
          </a:p>
        </p:txBody>
      </p:sp>
      <p:sp>
        <p:nvSpPr>
          <p:cNvPr id="19476" name="TextBox 14"/>
          <p:cNvSpPr txBox="1">
            <a:spLocks noChangeArrowheads="1"/>
          </p:cNvSpPr>
          <p:nvPr/>
        </p:nvSpPr>
        <p:spPr bwMode="auto">
          <a:xfrm>
            <a:off x="5395913" y="5045075"/>
            <a:ext cx="12446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90000"/>
              </a:lnSpc>
            </a:pPr>
            <a:r>
              <a:rPr lang="en-US" sz="1100" b="1">
                <a:solidFill>
                  <a:srgbClr val="000000"/>
                </a:solidFill>
                <a:cs typeface="Arial" charset="0"/>
              </a:rPr>
              <a:t>Earlier Initiation</a:t>
            </a:r>
          </a:p>
          <a:p>
            <a:pPr algn="ctr">
              <a:lnSpc>
                <a:spcPct val="90000"/>
              </a:lnSpc>
            </a:pPr>
            <a:r>
              <a:rPr lang="en-US" sz="1100" b="1">
                <a:solidFill>
                  <a:srgbClr val="000000"/>
                </a:solidFill>
                <a:cs typeface="Arial" charset="0"/>
              </a:rPr>
              <a:t>of Therapy</a:t>
            </a:r>
          </a:p>
        </p:txBody>
      </p:sp>
      <p:sp>
        <p:nvSpPr>
          <p:cNvPr id="19477" name="TextBox 15"/>
          <p:cNvSpPr txBox="1">
            <a:spLocks noChangeArrowheads="1"/>
          </p:cNvSpPr>
          <p:nvPr/>
        </p:nvSpPr>
        <p:spPr bwMode="auto">
          <a:xfrm>
            <a:off x="5494338" y="4689475"/>
            <a:ext cx="104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90000"/>
              </a:lnSpc>
            </a:pPr>
            <a:r>
              <a:rPr lang="en-US" sz="1100" b="1">
                <a:solidFill>
                  <a:srgbClr val="000000"/>
                </a:solidFill>
                <a:cs typeface="Arial" charset="0"/>
              </a:rPr>
              <a:t>More Potent,</a:t>
            </a:r>
          </a:p>
          <a:p>
            <a:pPr algn="ctr">
              <a:lnSpc>
                <a:spcPct val="90000"/>
              </a:lnSpc>
            </a:pPr>
            <a:r>
              <a:rPr lang="en-US" sz="1100" b="1">
                <a:solidFill>
                  <a:srgbClr val="000000"/>
                </a:solidFill>
                <a:cs typeface="Arial" charset="0"/>
              </a:rPr>
              <a:t>Durable ART</a:t>
            </a:r>
          </a:p>
        </p:txBody>
      </p:sp>
      <p:sp>
        <p:nvSpPr>
          <p:cNvPr id="19478" name="TextBox 16"/>
          <p:cNvSpPr txBox="1">
            <a:spLocks noChangeArrowheads="1"/>
          </p:cNvSpPr>
          <p:nvPr/>
        </p:nvSpPr>
        <p:spPr bwMode="auto">
          <a:xfrm>
            <a:off x="3598863" y="4683125"/>
            <a:ext cx="6810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90000"/>
              </a:lnSpc>
            </a:pPr>
            <a:r>
              <a:rPr lang="en-US" sz="1100" b="1">
                <a:solidFill>
                  <a:srgbClr val="000000"/>
                </a:solidFill>
                <a:cs typeface="Arial" charset="0"/>
              </a:rPr>
              <a:t>Early</a:t>
            </a:r>
          </a:p>
          <a:p>
            <a:pPr algn="ctr">
              <a:lnSpc>
                <a:spcPct val="90000"/>
              </a:lnSpc>
            </a:pPr>
            <a:r>
              <a:rPr lang="en-US" sz="1100" b="1">
                <a:solidFill>
                  <a:srgbClr val="000000"/>
                </a:solidFill>
                <a:cs typeface="Arial" charset="0"/>
              </a:rPr>
              <a:t>HAART</a:t>
            </a:r>
          </a:p>
        </p:txBody>
      </p:sp>
      <p:sp>
        <p:nvSpPr>
          <p:cNvPr id="19479" name="TextBox 17"/>
          <p:cNvSpPr txBox="1">
            <a:spLocks noChangeArrowheads="1"/>
          </p:cNvSpPr>
          <p:nvPr/>
        </p:nvSpPr>
        <p:spPr bwMode="auto">
          <a:xfrm>
            <a:off x="4291013" y="5048250"/>
            <a:ext cx="9747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90000"/>
              </a:lnSpc>
            </a:pPr>
            <a:r>
              <a:rPr lang="en-US" sz="1100" b="1">
                <a:solidFill>
                  <a:srgbClr val="000000"/>
                </a:solidFill>
                <a:cs typeface="Arial" charset="0"/>
              </a:rPr>
              <a:t>Treatment</a:t>
            </a:r>
          </a:p>
          <a:p>
            <a:pPr algn="ctr">
              <a:lnSpc>
                <a:spcPct val="90000"/>
              </a:lnSpc>
            </a:pPr>
            <a:r>
              <a:rPr lang="en-US" sz="1100" b="1">
                <a:solidFill>
                  <a:srgbClr val="000000"/>
                </a:solidFill>
                <a:cs typeface="Arial" charset="0"/>
              </a:rPr>
              <a:t>Interruption</a:t>
            </a:r>
          </a:p>
          <a:p>
            <a:pPr algn="ctr">
              <a:lnSpc>
                <a:spcPct val="90000"/>
              </a:lnSpc>
            </a:pPr>
            <a:r>
              <a:rPr lang="en-US" sz="1100" b="1">
                <a:solidFill>
                  <a:srgbClr val="000000"/>
                </a:solidFill>
                <a:cs typeface="Arial" charset="0"/>
              </a:rPr>
              <a:t>Trials</a:t>
            </a:r>
          </a:p>
        </p:txBody>
      </p:sp>
      <p:sp>
        <p:nvSpPr>
          <p:cNvPr id="19480" name="TextBox 18"/>
          <p:cNvSpPr txBox="1">
            <a:spLocks noChangeArrowheads="1"/>
          </p:cNvSpPr>
          <p:nvPr/>
        </p:nvSpPr>
        <p:spPr bwMode="auto">
          <a:xfrm>
            <a:off x="5494338" y="5419725"/>
            <a:ext cx="1047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90000"/>
              </a:lnSpc>
            </a:pPr>
            <a:r>
              <a:rPr lang="en-US" sz="1100" b="1">
                <a:solidFill>
                  <a:srgbClr val="000000"/>
                </a:solidFill>
                <a:cs typeface="Arial" charset="0"/>
              </a:rPr>
              <a:t>New Classes</a:t>
            </a:r>
          </a:p>
          <a:p>
            <a:pPr algn="ctr">
              <a:lnSpc>
                <a:spcPct val="90000"/>
              </a:lnSpc>
            </a:pPr>
            <a:r>
              <a:rPr lang="en-US" sz="1100" b="1">
                <a:solidFill>
                  <a:srgbClr val="000000"/>
                </a:solidFill>
                <a:cs typeface="Arial" charset="0"/>
              </a:rPr>
              <a:t>of Therapy</a:t>
            </a:r>
          </a:p>
        </p:txBody>
      </p:sp>
      <p:sp>
        <p:nvSpPr>
          <p:cNvPr id="19481" name="TextBox 19"/>
          <p:cNvSpPr txBox="1">
            <a:spLocks noChangeArrowheads="1"/>
          </p:cNvSpPr>
          <p:nvPr/>
        </p:nvSpPr>
        <p:spPr bwMode="auto">
          <a:xfrm>
            <a:off x="6043613" y="1695450"/>
            <a:ext cx="24955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90000"/>
              </a:lnSpc>
            </a:pPr>
            <a:r>
              <a:rPr lang="en-US" sz="1600" b="1">
                <a:cs typeface="Arial" charset="0"/>
              </a:rPr>
              <a:t>Once-Daily,</a:t>
            </a:r>
          </a:p>
          <a:p>
            <a:pPr algn="ctr">
              <a:lnSpc>
                <a:spcPct val="90000"/>
              </a:lnSpc>
            </a:pPr>
            <a:r>
              <a:rPr lang="en-US" sz="1600" b="1">
                <a:cs typeface="Arial" charset="0"/>
              </a:rPr>
              <a:t>Single-Tablet Regimens</a:t>
            </a:r>
          </a:p>
        </p:txBody>
      </p:sp>
      <p:sp>
        <p:nvSpPr>
          <p:cNvPr id="19482" name="TextBox 20"/>
          <p:cNvSpPr txBox="1">
            <a:spLocks noChangeArrowheads="1"/>
          </p:cNvSpPr>
          <p:nvPr/>
        </p:nvSpPr>
        <p:spPr bwMode="auto">
          <a:xfrm>
            <a:off x="2192338" y="4679950"/>
            <a:ext cx="1314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90000"/>
              </a:lnSpc>
            </a:pPr>
            <a:r>
              <a:rPr lang="en-US" sz="1100" b="1">
                <a:solidFill>
                  <a:srgbClr val="000000"/>
                </a:solidFill>
                <a:cs typeface="Arial" charset="0"/>
              </a:rPr>
              <a:t>Sequential NRTI</a:t>
            </a:r>
          </a:p>
          <a:p>
            <a:pPr algn="ctr">
              <a:lnSpc>
                <a:spcPct val="90000"/>
              </a:lnSpc>
            </a:pPr>
            <a:r>
              <a:rPr lang="en-US" sz="1100" b="1">
                <a:solidFill>
                  <a:srgbClr val="000000"/>
                </a:solidFill>
                <a:cs typeface="Arial" charset="0"/>
              </a:rPr>
              <a:t>Monotherapy</a:t>
            </a:r>
          </a:p>
        </p:txBody>
      </p:sp>
      <p:sp>
        <p:nvSpPr>
          <p:cNvPr id="19483" name="TextBox 21"/>
          <p:cNvSpPr txBox="1">
            <a:spLocks noChangeArrowheads="1"/>
          </p:cNvSpPr>
          <p:nvPr/>
        </p:nvSpPr>
        <p:spPr bwMode="auto">
          <a:xfrm>
            <a:off x="2416175" y="5048250"/>
            <a:ext cx="860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90000"/>
              </a:lnSpc>
            </a:pPr>
            <a:r>
              <a:rPr lang="en-US" sz="1100" b="1">
                <a:solidFill>
                  <a:srgbClr val="000000"/>
                </a:solidFill>
                <a:cs typeface="Arial" charset="0"/>
              </a:rPr>
              <a:t>Dual NRTI</a:t>
            </a:r>
          </a:p>
          <a:p>
            <a:pPr algn="ctr">
              <a:lnSpc>
                <a:spcPct val="90000"/>
              </a:lnSpc>
            </a:pPr>
            <a:r>
              <a:rPr lang="en-US" sz="1100" b="1">
                <a:solidFill>
                  <a:srgbClr val="000000"/>
                </a:solidFill>
                <a:cs typeface="Arial" charset="0"/>
              </a:rPr>
              <a:t>Therapy</a:t>
            </a:r>
          </a:p>
        </p:txBody>
      </p:sp>
      <p:sp>
        <p:nvSpPr>
          <p:cNvPr id="19484" name="TextBox 22"/>
          <p:cNvSpPr txBox="1">
            <a:spLocks noChangeArrowheads="1"/>
          </p:cNvSpPr>
          <p:nvPr/>
        </p:nvSpPr>
        <p:spPr bwMode="auto">
          <a:xfrm>
            <a:off x="4432300" y="4689475"/>
            <a:ext cx="6810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90000"/>
              </a:lnSpc>
            </a:pPr>
            <a:r>
              <a:rPr lang="en-US" sz="1100" b="1">
                <a:solidFill>
                  <a:srgbClr val="000000"/>
                </a:solidFill>
                <a:cs typeface="Arial" charset="0"/>
              </a:rPr>
              <a:t>Early</a:t>
            </a:r>
          </a:p>
          <a:p>
            <a:pPr algn="ctr">
              <a:lnSpc>
                <a:spcPct val="90000"/>
              </a:lnSpc>
            </a:pPr>
            <a:r>
              <a:rPr lang="en-US" sz="1100" b="1">
                <a:solidFill>
                  <a:srgbClr val="000000"/>
                </a:solidFill>
                <a:cs typeface="Arial" charset="0"/>
              </a:rPr>
              <a:t>HAART</a:t>
            </a:r>
          </a:p>
        </p:txBody>
      </p:sp>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6769" y="1474934"/>
            <a:ext cx="2453259" cy="1728026"/>
          </a:xfrm>
          <a:prstGeom prst="rect">
            <a:avLst/>
          </a:prstGeom>
          <a:scene3d>
            <a:camera prst="orthographicFront"/>
            <a:lightRig rig="threePt" dir="t"/>
          </a:scene3d>
          <a:sp3d>
            <a:bevelT/>
          </a:sp3d>
        </p:spPr>
      </p:pic>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14762" y="2216532"/>
            <a:ext cx="1796415" cy="1085660"/>
          </a:xfrm>
          <a:prstGeom prst="rect">
            <a:avLst/>
          </a:prstGeom>
          <a:scene3d>
            <a:camera prst="orthographicFront"/>
            <a:lightRig rig="threePt" dir="t"/>
          </a:scene3d>
          <a:sp3d>
            <a:bevelT/>
          </a:sp3d>
        </p:spPr>
      </p:pic>
      <p:sp>
        <p:nvSpPr>
          <p:cNvPr id="19487" name="TextBox 25"/>
          <p:cNvSpPr txBox="1">
            <a:spLocks noChangeArrowheads="1"/>
          </p:cNvSpPr>
          <p:nvPr/>
        </p:nvSpPr>
        <p:spPr bwMode="auto">
          <a:xfrm>
            <a:off x="4219575" y="5594350"/>
            <a:ext cx="11255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90000"/>
              </a:lnSpc>
            </a:pPr>
            <a:r>
              <a:rPr lang="en-US" sz="1100" b="1">
                <a:solidFill>
                  <a:srgbClr val="000000"/>
                </a:solidFill>
                <a:cs typeface="Arial" charset="0"/>
              </a:rPr>
              <a:t>Fixed-Dose</a:t>
            </a:r>
          </a:p>
          <a:p>
            <a:pPr algn="ctr">
              <a:lnSpc>
                <a:spcPct val="90000"/>
              </a:lnSpc>
            </a:pPr>
            <a:r>
              <a:rPr lang="en-US" sz="1100" b="1">
                <a:solidFill>
                  <a:srgbClr val="000000"/>
                </a:solidFill>
                <a:cs typeface="Arial" charset="0"/>
              </a:rPr>
              <a:t>Combinations</a:t>
            </a:r>
          </a:p>
        </p:txBody>
      </p:sp>
      <p:sp>
        <p:nvSpPr>
          <p:cNvPr id="19488" name="TextBox 26"/>
          <p:cNvSpPr txBox="1">
            <a:spLocks noChangeArrowheads="1"/>
          </p:cNvSpPr>
          <p:nvPr/>
        </p:nvSpPr>
        <p:spPr bwMode="auto">
          <a:xfrm>
            <a:off x="5459413" y="5795963"/>
            <a:ext cx="1103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90000"/>
              </a:lnSpc>
            </a:pPr>
            <a:r>
              <a:rPr lang="en-US" sz="1100" b="1">
                <a:solidFill>
                  <a:srgbClr val="000000"/>
                </a:solidFill>
                <a:cs typeface="Arial" charset="0"/>
              </a:rPr>
              <a:t>Single-Tablet</a:t>
            </a:r>
          </a:p>
          <a:p>
            <a:pPr algn="ctr">
              <a:lnSpc>
                <a:spcPct val="90000"/>
              </a:lnSpc>
            </a:pPr>
            <a:r>
              <a:rPr lang="en-US" sz="1100" b="1">
                <a:solidFill>
                  <a:srgbClr val="000000"/>
                </a:solidFill>
                <a:cs typeface="Arial" charset="0"/>
              </a:rPr>
              <a:t>Regimens</a:t>
            </a:r>
          </a:p>
        </p:txBody>
      </p:sp>
      <p:sp>
        <p:nvSpPr>
          <p:cNvPr id="19489" name="TextBox 27"/>
          <p:cNvSpPr txBox="1">
            <a:spLocks noChangeArrowheads="1"/>
          </p:cNvSpPr>
          <p:nvPr/>
        </p:nvSpPr>
        <p:spPr bwMode="auto">
          <a:xfrm>
            <a:off x="6484938" y="4692650"/>
            <a:ext cx="2206625"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90000"/>
              </a:lnSpc>
            </a:pPr>
            <a:r>
              <a:rPr lang="en-US" sz="1400" b="1">
                <a:cs typeface="Arial" charset="0"/>
              </a:rPr>
              <a:t>Single-Tablet Regimens</a:t>
            </a:r>
          </a:p>
          <a:p>
            <a:pPr algn="ctr">
              <a:lnSpc>
                <a:spcPct val="90000"/>
              </a:lnSpc>
            </a:pPr>
            <a:r>
              <a:rPr lang="en-US" sz="1400" b="1">
                <a:cs typeface="Arial" charset="0"/>
              </a:rPr>
              <a:t>With &gt;90% Suppression</a:t>
            </a:r>
          </a:p>
          <a:p>
            <a:pPr algn="ctr">
              <a:lnSpc>
                <a:spcPct val="90000"/>
              </a:lnSpc>
            </a:pPr>
            <a:endParaRPr lang="en-US" sz="1400" b="1">
              <a:cs typeface="Arial" charset="0"/>
            </a:endParaRPr>
          </a:p>
        </p:txBody>
      </p:sp>
      <p:sp>
        <p:nvSpPr>
          <p:cNvPr id="19490" name="TextBox 28"/>
          <p:cNvSpPr txBox="1">
            <a:spLocks noChangeArrowheads="1"/>
          </p:cNvSpPr>
          <p:nvPr/>
        </p:nvSpPr>
        <p:spPr bwMode="auto">
          <a:xfrm>
            <a:off x="7275513" y="5257800"/>
            <a:ext cx="609600"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90000"/>
              </a:lnSpc>
            </a:pPr>
            <a:r>
              <a:rPr lang="en-US" sz="1400" b="1">
                <a:solidFill>
                  <a:srgbClr val="000000"/>
                </a:solidFill>
                <a:cs typeface="Arial" charset="0"/>
              </a:rPr>
              <a:t>PrEP</a:t>
            </a:r>
          </a:p>
        </p:txBody>
      </p:sp>
      <p:cxnSp>
        <p:nvCxnSpPr>
          <p:cNvPr id="19491" name="Straight Connector 17"/>
          <p:cNvCxnSpPr>
            <a:cxnSpLocks noChangeShapeType="1"/>
          </p:cNvCxnSpPr>
          <p:nvPr/>
        </p:nvCxnSpPr>
        <p:spPr bwMode="auto">
          <a:xfrm>
            <a:off x="381000" y="1219200"/>
            <a:ext cx="8458200" cy="0"/>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89909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Modern Era: 2006-2015</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smtClean="0"/>
              <a:t>New interventions: pre-exposure prophylaxis</a:t>
            </a:r>
          </a:p>
          <a:p>
            <a:r>
              <a:rPr lang="en-US" dirty="0" smtClean="0"/>
              <a:t>New challenges: hepatitis C co-infection, the treatment cascade</a:t>
            </a:r>
          </a:p>
          <a:p>
            <a:r>
              <a:rPr lang="en-US" dirty="0" smtClean="0">
                <a:solidFill>
                  <a:srgbClr val="808080"/>
                </a:solidFill>
              </a:rPr>
              <a:t>New concepts: treatment as prevention</a:t>
            </a:r>
          </a:p>
          <a:p>
            <a:r>
              <a:rPr lang="en-US" dirty="0" smtClean="0">
                <a:solidFill>
                  <a:srgbClr val="808080"/>
                </a:solidFill>
              </a:rPr>
              <a:t>New goals: the four-letter C word…</a:t>
            </a:r>
            <a:endParaRPr lang="en-US" dirty="0">
              <a:solidFill>
                <a:srgbClr val="808080"/>
              </a:solidFill>
            </a:endParaRPr>
          </a:p>
        </p:txBody>
      </p:sp>
    </p:spTree>
    <p:extLst>
      <p:ext uri="{BB962C8B-B14F-4D97-AF65-F5344CB8AC3E}">
        <p14:creationId xmlns:p14="http://schemas.microsoft.com/office/powerpoint/2010/main" val="914674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title"/>
          </p:nvPr>
        </p:nvSpPr>
        <p:spPr>
          <a:xfrm>
            <a:off x="186703" y="23780"/>
            <a:ext cx="8785226" cy="1125538"/>
          </a:xfrm>
        </p:spPr>
        <p:txBody>
          <a:bodyPr/>
          <a:lstStyle/>
          <a:p>
            <a:r>
              <a:rPr lang="en-US" sz="2800" dirty="0" smtClean="0"/>
              <a:t>CDC: HIV-Infected Persons Engaged in Selected Stages of the Continuum of Care (2009)</a:t>
            </a:r>
          </a:p>
        </p:txBody>
      </p:sp>
      <p:graphicFrame>
        <p:nvGraphicFramePr>
          <p:cNvPr id="2" name="Object 4"/>
          <p:cNvGraphicFramePr>
            <a:graphicFrameLocks noGrp="1" noChangeAspect="1"/>
          </p:cNvGraphicFramePr>
          <p:nvPr>
            <p:ph sz="half" idx="4294967295"/>
            <p:extLst>
              <p:ext uri="{D42A27DB-BD31-4B8C-83A1-F6EECF244321}">
                <p14:modId xmlns:p14="http://schemas.microsoft.com/office/powerpoint/2010/main" val="458970883"/>
              </p:ext>
            </p:extLst>
          </p:nvPr>
        </p:nvGraphicFramePr>
        <p:xfrm>
          <a:off x="-87782" y="1714188"/>
          <a:ext cx="9171457" cy="3789362"/>
        </p:xfrm>
        <a:graphic>
          <a:graphicData uri="http://schemas.openxmlformats.org/drawingml/2006/chart">
            <c:chart xmlns:c="http://schemas.openxmlformats.org/drawingml/2006/chart" xmlns:r="http://schemas.openxmlformats.org/officeDocument/2006/relationships" r:id="rId3"/>
          </a:graphicData>
        </a:graphic>
      </p:graphicFrame>
      <p:sp>
        <p:nvSpPr>
          <p:cNvPr id="53253" name="Text Box 5"/>
          <p:cNvSpPr txBox="1">
            <a:spLocks noChangeArrowheads="1"/>
          </p:cNvSpPr>
          <p:nvPr/>
        </p:nvSpPr>
        <p:spPr bwMode="auto">
          <a:xfrm rot="-5400000">
            <a:off x="-473868" y="3426306"/>
            <a:ext cx="16764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177" tIns="46589" rIns="93177" bIns="46589">
            <a:spAutoFit/>
          </a:bodyPr>
          <a:lstStyle>
            <a:lvl1pPr eaLnBrk="0" hangingPunct="0">
              <a:defRPr sz="3600">
                <a:solidFill>
                  <a:schemeClr val="bg1"/>
                </a:solidFill>
                <a:latin typeface="Arial" charset="0"/>
              </a:defRPr>
            </a:lvl1pPr>
            <a:lvl2pPr marL="742950" indent="-285750" eaLnBrk="0" hangingPunct="0">
              <a:defRPr sz="3600">
                <a:solidFill>
                  <a:schemeClr val="bg1"/>
                </a:solidFill>
                <a:latin typeface="Arial" charset="0"/>
              </a:defRPr>
            </a:lvl2pPr>
            <a:lvl3pPr marL="1143000" indent="-228600" eaLnBrk="0" hangingPunct="0">
              <a:defRPr sz="3600">
                <a:solidFill>
                  <a:schemeClr val="bg1"/>
                </a:solidFill>
                <a:latin typeface="Arial" charset="0"/>
              </a:defRPr>
            </a:lvl3pPr>
            <a:lvl4pPr marL="1600200" indent="-228600" eaLnBrk="0" hangingPunct="0">
              <a:defRPr sz="3600">
                <a:solidFill>
                  <a:schemeClr val="bg1"/>
                </a:solidFill>
                <a:latin typeface="Arial" charset="0"/>
              </a:defRPr>
            </a:lvl4pPr>
            <a:lvl5pPr marL="2057400" indent="-228600" eaLnBrk="0" hangingPunct="0">
              <a:defRPr sz="3600">
                <a:solidFill>
                  <a:schemeClr val="bg1"/>
                </a:solidFill>
                <a:latin typeface="Arial" charset="0"/>
              </a:defRPr>
            </a:lvl5pPr>
            <a:lvl6pPr marL="2514600" indent="-228600" eaLnBrk="0" fontAlgn="base" hangingPunct="0">
              <a:lnSpc>
                <a:spcPct val="90000"/>
              </a:lnSpc>
              <a:spcBef>
                <a:spcPct val="0"/>
              </a:spcBef>
              <a:spcAft>
                <a:spcPct val="0"/>
              </a:spcAft>
              <a:defRPr sz="3600">
                <a:solidFill>
                  <a:schemeClr val="bg1"/>
                </a:solidFill>
                <a:latin typeface="Arial" charset="0"/>
              </a:defRPr>
            </a:lvl6pPr>
            <a:lvl7pPr marL="2971800" indent="-228600" eaLnBrk="0" fontAlgn="base" hangingPunct="0">
              <a:lnSpc>
                <a:spcPct val="90000"/>
              </a:lnSpc>
              <a:spcBef>
                <a:spcPct val="0"/>
              </a:spcBef>
              <a:spcAft>
                <a:spcPct val="0"/>
              </a:spcAft>
              <a:defRPr sz="3600">
                <a:solidFill>
                  <a:schemeClr val="bg1"/>
                </a:solidFill>
                <a:latin typeface="Arial" charset="0"/>
              </a:defRPr>
            </a:lvl7pPr>
            <a:lvl8pPr marL="3429000" indent="-228600" eaLnBrk="0" fontAlgn="base" hangingPunct="0">
              <a:lnSpc>
                <a:spcPct val="90000"/>
              </a:lnSpc>
              <a:spcBef>
                <a:spcPct val="0"/>
              </a:spcBef>
              <a:spcAft>
                <a:spcPct val="0"/>
              </a:spcAft>
              <a:defRPr sz="3600">
                <a:solidFill>
                  <a:schemeClr val="bg1"/>
                </a:solidFill>
                <a:latin typeface="Arial" charset="0"/>
              </a:defRPr>
            </a:lvl8pPr>
            <a:lvl9pPr marL="3886200" indent="-228600" eaLnBrk="0" fontAlgn="base" hangingPunct="0">
              <a:lnSpc>
                <a:spcPct val="90000"/>
              </a:lnSpc>
              <a:spcBef>
                <a:spcPct val="0"/>
              </a:spcBef>
              <a:spcAft>
                <a:spcPct val="0"/>
              </a:spcAft>
              <a:defRPr sz="3600">
                <a:solidFill>
                  <a:schemeClr val="bg1"/>
                </a:solidFill>
                <a:latin typeface="Arial" charset="0"/>
              </a:defRPr>
            </a:lvl9pPr>
          </a:lstStyle>
          <a:p>
            <a:pPr algn="ctr">
              <a:lnSpc>
                <a:spcPct val="100000"/>
              </a:lnSpc>
            </a:pPr>
            <a:r>
              <a:rPr lang="en-US" sz="1800" b="1" dirty="0">
                <a:solidFill>
                  <a:schemeClr val="tx1"/>
                </a:solidFill>
                <a:latin typeface="Arial" pitchFamily="34" charset="0"/>
                <a:cs typeface="Arial" pitchFamily="34" charset="0"/>
              </a:rPr>
              <a:t>Incidence (%)</a:t>
            </a:r>
          </a:p>
        </p:txBody>
      </p:sp>
      <p:sp>
        <p:nvSpPr>
          <p:cNvPr id="53254" name="Text Box 6"/>
          <p:cNvSpPr txBox="1">
            <a:spLocks noChangeArrowheads="1"/>
          </p:cNvSpPr>
          <p:nvPr/>
        </p:nvSpPr>
        <p:spPr bwMode="invGray">
          <a:xfrm>
            <a:off x="1210708" y="5316225"/>
            <a:ext cx="1099660"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sz="3600">
                <a:solidFill>
                  <a:schemeClr val="bg1"/>
                </a:solidFill>
                <a:latin typeface="Arial" charset="0"/>
              </a:defRPr>
            </a:lvl1pPr>
            <a:lvl2pPr marL="742950" indent="-285750" eaLnBrk="0" hangingPunct="0">
              <a:defRPr sz="3600">
                <a:solidFill>
                  <a:schemeClr val="bg1"/>
                </a:solidFill>
                <a:latin typeface="Arial" charset="0"/>
              </a:defRPr>
            </a:lvl2pPr>
            <a:lvl3pPr marL="1143000" indent="-228600" eaLnBrk="0" hangingPunct="0">
              <a:defRPr sz="3600">
                <a:solidFill>
                  <a:schemeClr val="bg1"/>
                </a:solidFill>
                <a:latin typeface="Arial" charset="0"/>
              </a:defRPr>
            </a:lvl3pPr>
            <a:lvl4pPr marL="1600200" indent="-228600" eaLnBrk="0" hangingPunct="0">
              <a:defRPr sz="3600">
                <a:solidFill>
                  <a:schemeClr val="bg1"/>
                </a:solidFill>
                <a:latin typeface="Arial" charset="0"/>
              </a:defRPr>
            </a:lvl4pPr>
            <a:lvl5pPr marL="2057400" indent="-228600" eaLnBrk="0" hangingPunct="0">
              <a:defRPr sz="3600">
                <a:solidFill>
                  <a:schemeClr val="bg1"/>
                </a:solidFill>
                <a:latin typeface="Arial" charset="0"/>
              </a:defRPr>
            </a:lvl5pPr>
            <a:lvl6pPr marL="2514600" indent="-228600" eaLnBrk="0" fontAlgn="base" hangingPunct="0">
              <a:lnSpc>
                <a:spcPct val="90000"/>
              </a:lnSpc>
              <a:spcBef>
                <a:spcPct val="0"/>
              </a:spcBef>
              <a:spcAft>
                <a:spcPct val="0"/>
              </a:spcAft>
              <a:defRPr sz="3600">
                <a:solidFill>
                  <a:schemeClr val="bg1"/>
                </a:solidFill>
                <a:latin typeface="Arial" charset="0"/>
              </a:defRPr>
            </a:lvl6pPr>
            <a:lvl7pPr marL="2971800" indent="-228600" eaLnBrk="0" fontAlgn="base" hangingPunct="0">
              <a:lnSpc>
                <a:spcPct val="90000"/>
              </a:lnSpc>
              <a:spcBef>
                <a:spcPct val="0"/>
              </a:spcBef>
              <a:spcAft>
                <a:spcPct val="0"/>
              </a:spcAft>
              <a:defRPr sz="3600">
                <a:solidFill>
                  <a:schemeClr val="bg1"/>
                </a:solidFill>
                <a:latin typeface="Arial" charset="0"/>
              </a:defRPr>
            </a:lvl7pPr>
            <a:lvl8pPr marL="3429000" indent="-228600" eaLnBrk="0" fontAlgn="base" hangingPunct="0">
              <a:lnSpc>
                <a:spcPct val="90000"/>
              </a:lnSpc>
              <a:spcBef>
                <a:spcPct val="0"/>
              </a:spcBef>
              <a:spcAft>
                <a:spcPct val="0"/>
              </a:spcAft>
              <a:defRPr sz="3600">
                <a:solidFill>
                  <a:schemeClr val="bg1"/>
                </a:solidFill>
                <a:latin typeface="Arial" charset="0"/>
              </a:defRPr>
            </a:lvl8pPr>
            <a:lvl9pPr marL="3886200" indent="-228600" eaLnBrk="0" fontAlgn="base" hangingPunct="0">
              <a:lnSpc>
                <a:spcPct val="90000"/>
              </a:lnSpc>
              <a:spcBef>
                <a:spcPct val="0"/>
              </a:spcBef>
              <a:spcAft>
                <a:spcPct val="0"/>
              </a:spcAft>
              <a:defRPr sz="3600">
                <a:solidFill>
                  <a:schemeClr val="bg1"/>
                </a:solidFill>
                <a:latin typeface="Arial" charset="0"/>
              </a:defRPr>
            </a:lvl9pPr>
          </a:lstStyle>
          <a:p>
            <a:pPr algn="ctr" eaLnBrk="1" hangingPunct="1"/>
            <a:r>
              <a:rPr lang="en-US" sz="1400" b="1">
                <a:solidFill>
                  <a:schemeClr val="tx1"/>
                </a:solidFill>
                <a:latin typeface="Arial" pitchFamily="34" charset="0"/>
                <a:cs typeface="Arial" pitchFamily="34" charset="0"/>
              </a:rPr>
              <a:t>Diagnosed</a:t>
            </a:r>
          </a:p>
        </p:txBody>
      </p:sp>
      <p:sp>
        <p:nvSpPr>
          <p:cNvPr id="53255" name="Text Box 7"/>
          <p:cNvSpPr txBox="1">
            <a:spLocks noChangeArrowheads="1"/>
          </p:cNvSpPr>
          <p:nvPr/>
        </p:nvSpPr>
        <p:spPr bwMode="invGray">
          <a:xfrm>
            <a:off x="2872885" y="5309875"/>
            <a:ext cx="803104"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sz="3600">
                <a:solidFill>
                  <a:schemeClr val="bg1"/>
                </a:solidFill>
                <a:latin typeface="Arial" charset="0"/>
              </a:defRPr>
            </a:lvl1pPr>
            <a:lvl2pPr marL="742950" indent="-285750" eaLnBrk="0" hangingPunct="0">
              <a:defRPr sz="3600">
                <a:solidFill>
                  <a:schemeClr val="bg1"/>
                </a:solidFill>
                <a:latin typeface="Arial" charset="0"/>
              </a:defRPr>
            </a:lvl2pPr>
            <a:lvl3pPr marL="1143000" indent="-228600" eaLnBrk="0" hangingPunct="0">
              <a:defRPr sz="3600">
                <a:solidFill>
                  <a:schemeClr val="bg1"/>
                </a:solidFill>
                <a:latin typeface="Arial" charset="0"/>
              </a:defRPr>
            </a:lvl3pPr>
            <a:lvl4pPr marL="1600200" indent="-228600" eaLnBrk="0" hangingPunct="0">
              <a:defRPr sz="3600">
                <a:solidFill>
                  <a:schemeClr val="bg1"/>
                </a:solidFill>
                <a:latin typeface="Arial" charset="0"/>
              </a:defRPr>
            </a:lvl4pPr>
            <a:lvl5pPr marL="2057400" indent="-228600" eaLnBrk="0" hangingPunct="0">
              <a:defRPr sz="3600">
                <a:solidFill>
                  <a:schemeClr val="bg1"/>
                </a:solidFill>
                <a:latin typeface="Arial" charset="0"/>
              </a:defRPr>
            </a:lvl5pPr>
            <a:lvl6pPr marL="2514600" indent="-228600" eaLnBrk="0" fontAlgn="base" hangingPunct="0">
              <a:lnSpc>
                <a:spcPct val="90000"/>
              </a:lnSpc>
              <a:spcBef>
                <a:spcPct val="0"/>
              </a:spcBef>
              <a:spcAft>
                <a:spcPct val="0"/>
              </a:spcAft>
              <a:defRPr sz="3600">
                <a:solidFill>
                  <a:schemeClr val="bg1"/>
                </a:solidFill>
                <a:latin typeface="Arial" charset="0"/>
              </a:defRPr>
            </a:lvl6pPr>
            <a:lvl7pPr marL="2971800" indent="-228600" eaLnBrk="0" fontAlgn="base" hangingPunct="0">
              <a:lnSpc>
                <a:spcPct val="90000"/>
              </a:lnSpc>
              <a:spcBef>
                <a:spcPct val="0"/>
              </a:spcBef>
              <a:spcAft>
                <a:spcPct val="0"/>
              </a:spcAft>
              <a:defRPr sz="3600">
                <a:solidFill>
                  <a:schemeClr val="bg1"/>
                </a:solidFill>
                <a:latin typeface="Arial" charset="0"/>
              </a:defRPr>
            </a:lvl7pPr>
            <a:lvl8pPr marL="3429000" indent="-228600" eaLnBrk="0" fontAlgn="base" hangingPunct="0">
              <a:lnSpc>
                <a:spcPct val="90000"/>
              </a:lnSpc>
              <a:spcBef>
                <a:spcPct val="0"/>
              </a:spcBef>
              <a:spcAft>
                <a:spcPct val="0"/>
              </a:spcAft>
              <a:defRPr sz="3600">
                <a:solidFill>
                  <a:schemeClr val="bg1"/>
                </a:solidFill>
                <a:latin typeface="Arial" charset="0"/>
              </a:defRPr>
            </a:lvl8pPr>
            <a:lvl9pPr marL="3886200" indent="-228600" eaLnBrk="0" fontAlgn="base" hangingPunct="0">
              <a:lnSpc>
                <a:spcPct val="90000"/>
              </a:lnSpc>
              <a:spcBef>
                <a:spcPct val="0"/>
              </a:spcBef>
              <a:spcAft>
                <a:spcPct val="0"/>
              </a:spcAft>
              <a:defRPr sz="3600">
                <a:solidFill>
                  <a:schemeClr val="bg1"/>
                </a:solidFill>
                <a:latin typeface="Arial" charset="0"/>
              </a:defRPr>
            </a:lvl9pPr>
          </a:lstStyle>
          <a:p>
            <a:pPr algn="ctr" eaLnBrk="1" hangingPunct="1"/>
            <a:r>
              <a:rPr lang="en-US" sz="1400" b="1">
                <a:solidFill>
                  <a:schemeClr val="tx1"/>
                </a:solidFill>
                <a:latin typeface="Arial" pitchFamily="34" charset="0"/>
                <a:cs typeface="Arial" pitchFamily="34" charset="0"/>
              </a:rPr>
              <a:t>Linked</a:t>
            </a:r>
          </a:p>
          <a:p>
            <a:pPr algn="ctr" eaLnBrk="1" hangingPunct="1"/>
            <a:r>
              <a:rPr lang="en-US" sz="1400" b="1">
                <a:solidFill>
                  <a:schemeClr val="tx1"/>
                </a:solidFill>
                <a:latin typeface="Arial" pitchFamily="34" charset="0"/>
                <a:cs typeface="Arial" pitchFamily="34" charset="0"/>
              </a:rPr>
              <a:t>to Care</a:t>
            </a:r>
          </a:p>
        </p:txBody>
      </p:sp>
      <p:sp>
        <p:nvSpPr>
          <p:cNvPr id="53256" name="Text Box 8"/>
          <p:cNvSpPr txBox="1">
            <a:spLocks noChangeArrowheads="1"/>
          </p:cNvSpPr>
          <p:nvPr/>
        </p:nvSpPr>
        <p:spPr bwMode="invGray">
          <a:xfrm>
            <a:off x="4311504" y="5311463"/>
            <a:ext cx="940963"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sz="3600">
                <a:solidFill>
                  <a:schemeClr val="bg1"/>
                </a:solidFill>
                <a:latin typeface="Arial" charset="0"/>
              </a:defRPr>
            </a:lvl1pPr>
            <a:lvl2pPr marL="742950" indent="-285750" eaLnBrk="0" hangingPunct="0">
              <a:defRPr sz="3600">
                <a:solidFill>
                  <a:schemeClr val="bg1"/>
                </a:solidFill>
                <a:latin typeface="Arial" charset="0"/>
              </a:defRPr>
            </a:lvl2pPr>
            <a:lvl3pPr marL="1143000" indent="-228600" eaLnBrk="0" hangingPunct="0">
              <a:defRPr sz="3600">
                <a:solidFill>
                  <a:schemeClr val="bg1"/>
                </a:solidFill>
                <a:latin typeface="Arial" charset="0"/>
              </a:defRPr>
            </a:lvl3pPr>
            <a:lvl4pPr marL="1600200" indent="-228600" eaLnBrk="0" hangingPunct="0">
              <a:defRPr sz="3600">
                <a:solidFill>
                  <a:schemeClr val="bg1"/>
                </a:solidFill>
                <a:latin typeface="Arial" charset="0"/>
              </a:defRPr>
            </a:lvl4pPr>
            <a:lvl5pPr marL="2057400" indent="-228600" eaLnBrk="0" hangingPunct="0">
              <a:defRPr sz="3600">
                <a:solidFill>
                  <a:schemeClr val="bg1"/>
                </a:solidFill>
                <a:latin typeface="Arial" charset="0"/>
              </a:defRPr>
            </a:lvl5pPr>
            <a:lvl6pPr marL="2514600" indent="-228600" eaLnBrk="0" fontAlgn="base" hangingPunct="0">
              <a:lnSpc>
                <a:spcPct val="90000"/>
              </a:lnSpc>
              <a:spcBef>
                <a:spcPct val="0"/>
              </a:spcBef>
              <a:spcAft>
                <a:spcPct val="0"/>
              </a:spcAft>
              <a:defRPr sz="3600">
                <a:solidFill>
                  <a:schemeClr val="bg1"/>
                </a:solidFill>
                <a:latin typeface="Arial" charset="0"/>
              </a:defRPr>
            </a:lvl6pPr>
            <a:lvl7pPr marL="2971800" indent="-228600" eaLnBrk="0" fontAlgn="base" hangingPunct="0">
              <a:lnSpc>
                <a:spcPct val="90000"/>
              </a:lnSpc>
              <a:spcBef>
                <a:spcPct val="0"/>
              </a:spcBef>
              <a:spcAft>
                <a:spcPct val="0"/>
              </a:spcAft>
              <a:defRPr sz="3600">
                <a:solidFill>
                  <a:schemeClr val="bg1"/>
                </a:solidFill>
                <a:latin typeface="Arial" charset="0"/>
              </a:defRPr>
            </a:lvl7pPr>
            <a:lvl8pPr marL="3429000" indent="-228600" eaLnBrk="0" fontAlgn="base" hangingPunct="0">
              <a:lnSpc>
                <a:spcPct val="90000"/>
              </a:lnSpc>
              <a:spcBef>
                <a:spcPct val="0"/>
              </a:spcBef>
              <a:spcAft>
                <a:spcPct val="0"/>
              </a:spcAft>
              <a:defRPr sz="3600">
                <a:solidFill>
                  <a:schemeClr val="bg1"/>
                </a:solidFill>
                <a:latin typeface="Arial" charset="0"/>
              </a:defRPr>
            </a:lvl8pPr>
            <a:lvl9pPr marL="3886200" indent="-228600" eaLnBrk="0" fontAlgn="base" hangingPunct="0">
              <a:lnSpc>
                <a:spcPct val="90000"/>
              </a:lnSpc>
              <a:spcBef>
                <a:spcPct val="0"/>
              </a:spcBef>
              <a:spcAft>
                <a:spcPct val="0"/>
              </a:spcAft>
              <a:defRPr sz="3600">
                <a:solidFill>
                  <a:schemeClr val="bg1"/>
                </a:solidFill>
                <a:latin typeface="Arial" charset="0"/>
              </a:defRPr>
            </a:lvl9pPr>
          </a:lstStyle>
          <a:p>
            <a:pPr algn="ctr" eaLnBrk="1" hangingPunct="1"/>
            <a:r>
              <a:rPr lang="en-US" sz="1400" b="1" dirty="0">
                <a:solidFill>
                  <a:schemeClr val="tx1"/>
                </a:solidFill>
                <a:latin typeface="Arial" pitchFamily="34" charset="0"/>
                <a:cs typeface="Arial" pitchFamily="34" charset="0"/>
              </a:rPr>
              <a:t>Retained</a:t>
            </a:r>
          </a:p>
          <a:p>
            <a:pPr algn="ctr" eaLnBrk="1" hangingPunct="1"/>
            <a:r>
              <a:rPr lang="en-US" sz="1400" b="1" dirty="0">
                <a:solidFill>
                  <a:schemeClr val="tx1"/>
                </a:solidFill>
                <a:latin typeface="Arial" pitchFamily="34" charset="0"/>
                <a:cs typeface="Arial" pitchFamily="34" charset="0"/>
              </a:rPr>
              <a:t>In Care</a:t>
            </a:r>
          </a:p>
        </p:txBody>
      </p:sp>
      <p:sp>
        <p:nvSpPr>
          <p:cNvPr id="53257" name="Text Box 10"/>
          <p:cNvSpPr txBox="1">
            <a:spLocks noChangeArrowheads="1"/>
          </p:cNvSpPr>
          <p:nvPr/>
        </p:nvSpPr>
        <p:spPr bwMode="invGray">
          <a:xfrm>
            <a:off x="5670072" y="5308288"/>
            <a:ext cx="1112484"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sz="3600">
                <a:solidFill>
                  <a:schemeClr val="bg1"/>
                </a:solidFill>
                <a:latin typeface="Arial" charset="0"/>
              </a:defRPr>
            </a:lvl1pPr>
            <a:lvl2pPr marL="742950" indent="-285750" eaLnBrk="0" hangingPunct="0">
              <a:defRPr sz="3600">
                <a:solidFill>
                  <a:schemeClr val="bg1"/>
                </a:solidFill>
                <a:latin typeface="Arial" charset="0"/>
              </a:defRPr>
            </a:lvl2pPr>
            <a:lvl3pPr marL="1143000" indent="-228600" eaLnBrk="0" hangingPunct="0">
              <a:defRPr sz="3600">
                <a:solidFill>
                  <a:schemeClr val="bg1"/>
                </a:solidFill>
                <a:latin typeface="Arial" charset="0"/>
              </a:defRPr>
            </a:lvl3pPr>
            <a:lvl4pPr marL="1600200" indent="-228600" eaLnBrk="0" hangingPunct="0">
              <a:defRPr sz="3600">
                <a:solidFill>
                  <a:schemeClr val="bg1"/>
                </a:solidFill>
                <a:latin typeface="Arial" charset="0"/>
              </a:defRPr>
            </a:lvl4pPr>
            <a:lvl5pPr marL="2057400" indent="-228600" eaLnBrk="0" hangingPunct="0">
              <a:defRPr sz="3600">
                <a:solidFill>
                  <a:schemeClr val="bg1"/>
                </a:solidFill>
                <a:latin typeface="Arial" charset="0"/>
              </a:defRPr>
            </a:lvl5pPr>
            <a:lvl6pPr marL="2514600" indent="-228600" eaLnBrk="0" fontAlgn="base" hangingPunct="0">
              <a:lnSpc>
                <a:spcPct val="90000"/>
              </a:lnSpc>
              <a:spcBef>
                <a:spcPct val="0"/>
              </a:spcBef>
              <a:spcAft>
                <a:spcPct val="0"/>
              </a:spcAft>
              <a:defRPr sz="3600">
                <a:solidFill>
                  <a:schemeClr val="bg1"/>
                </a:solidFill>
                <a:latin typeface="Arial" charset="0"/>
              </a:defRPr>
            </a:lvl6pPr>
            <a:lvl7pPr marL="2971800" indent="-228600" eaLnBrk="0" fontAlgn="base" hangingPunct="0">
              <a:lnSpc>
                <a:spcPct val="90000"/>
              </a:lnSpc>
              <a:spcBef>
                <a:spcPct val="0"/>
              </a:spcBef>
              <a:spcAft>
                <a:spcPct val="0"/>
              </a:spcAft>
              <a:defRPr sz="3600">
                <a:solidFill>
                  <a:schemeClr val="bg1"/>
                </a:solidFill>
                <a:latin typeface="Arial" charset="0"/>
              </a:defRPr>
            </a:lvl7pPr>
            <a:lvl8pPr marL="3429000" indent="-228600" eaLnBrk="0" fontAlgn="base" hangingPunct="0">
              <a:lnSpc>
                <a:spcPct val="90000"/>
              </a:lnSpc>
              <a:spcBef>
                <a:spcPct val="0"/>
              </a:spcBef>
              <a:spcAft>
                <a:spcPct val="0"/>
              </a:spcAft>
              <a:defRPr sz="3600">
                <a:solidFill>
                  <a:schemeClr val="bg1"/>
                </a:solidFill>
                <a:latin typeface="Arial" charset="0"/>
              </a:defRPr>
            </a:lvl8pPr>
            <a:lvl9pPr marL="3886200" indent="-228600" eaLnBrk="0" fontAlgn="base" hangingPunct="0">
              <a:lnSpc>
                <a:spcPct val="90000"/>
              </a:lnSpc>
              <a:spcBef>
                <a:spcPct val="0"/>
              </a:spcBef>
              <a:spcAft>
                <a:spcPct val="0"/>
              </a:spcAft>
              <a:defRPr sz="3600">
                <a:solidFill>
                  <a:schemeClr val="bg1"/>
                </a:solidFill>
                <a:latin typeface="Arial" charset="0"/>
              </a:defRPr>
            </a:lvl9pPr>
          </a:lstStyle>
          <a:p>
            <a:pPr algn="ctr" eaLnBrk="1" hangingPunct="1"/>
            <a:r>
              <a:rPr lang="en-US" sz="1400" b="1">
                <a:solidFill>
                  <a:schemeClr val="tx1"/>
                </a:solidFill>
                <a:latin typeface="Arial" pitchFamily="34" charset="0"/>
                <a:cs typeface="Arial" pitchFamily="34" charset="0"/>
              </a:rPr>
              <a:t>Prescribed</a:t>
            </a:r>
          </a:p>
          <a:p>
            <a:pPr algn="ctr" eaLnBrk="1" hangingPunct="1"/>
            <a:r>
              <a:rPr lang="en-US" sz="1400" b="1">
                <a:solidFill>
                  <a:schemeClr val="tx1"/>
                </a:solidFill>
                <a:latin typeface="Arial" pitchFamily="34" charset="0"/>
                <a:cs typeface="Arial" pitchFamily="34" charset="0"/>
              </a:rPr>
              <a:t>ART</a:t>
            </a:r>
          </a:p>
        </p:txBody>
      </p:sp>
      <p:sp>
        <p:nvSpPr>
          <p:cNvPr id="53258" name="Text Box 11"/>
          <p:cNvSpPr txBox="1">
            <a:spLocks noChangeArrowheads="1"/>
          </p:cNvSpPr>
          <p:nvPr/>
        </p:nvSpPr>
        <p:spPr bwMode="invGray">
          <a:xfrm>
            <a:off x="7097486" y="5309875"/>
            <a:ext cx="1269578"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sz="3600">
                <a:solidFill>
                  <a:schemeClr val="bg1"/>
                </a:solidFill>
                <a:latin typeface="Arial" charset="0"/>
              </a:defRPr>
            </a:lvl1pPr>
            <a:lvl2pPr marL="742950" indent="-285750" eaLnBrk="0" hangingPunct="0">
              <a:defRPr sz="3600">
                <a:solidFill>
                  <a:schemeClr val="bg1"/>
                </a:solidFill>
                <a:latin typeface="Arial" charset="0"/>
              </a:defRPr>
            </a:lvl2pPr>
            <a:lvl3pPr marL="1143000" indent="-228600" eaLnBrk="0" hangingPunct="0">
              <a:defRPr sz="3600">
                <a:solidFill>
                  <a:schemeClr val="bg1"/>
                </a:solidFill>
                <a:latin typeface="Arial" charset="0"/>
              </a:defRPr>
            </a:lvl3pPr>
            <a:lvl4pPr marL="1600200" indent="-228600" eaLnBrk="0" hangingPunct="0">
              <a:defRPr sz="3600">
                <a:solidFill>
                  <a:schemeClr val="bg1"/>
                </a:solidFill>
                <a:latin typeface="Arial" charset="0"/>
              </a:defRPr>
            </a:lvl4pPr>
            <a:lvl5pPr marL="2057400" indent="-228600" eaLnBrk="0" hangingPunct="0">
              <a:defRPr sz="3600">
                <a:solidFill>
                  <a:schemeClr val="bg1"/>
                </a:solidFill>
                <a:latin typeface="Arial" charset="0"/>
              </a:defRPr>
            </a:lvl5pPr>
            <a:lvl6pPr marL="2514600" indent="-228600" eaLnBrk="0" fontAlgn="base" hangingPunct="0">
              <a:lnSpc>
                <a:spcPct val="90000"/>
              </a:lnSpc>
              <a:spcBef>
                <a:spcPct val="0"/>
              </a:spcBef>
              <a:spcAft>
                <a:spcPct val="0"/>
              </a:spcAft>
              <a:defRPr sz="3600">
                <a:solidFill>
                  <a:schemeClr val="bg1"/>
                </a:solidFill>
                <a:latin typeface="Arial" charset="0"/>
              </a:defRPr>
            </a:lvl6pPr>
            <a:lvl7pPr marL="2971800" indent="-228600" eaLnBrk="0" fontAlgn="base" hangingPunct="0">
              <a:lnSpc>
                <a:spcPct val="90000"/>
              </a:lnSpc>
              <a:spcBef>
                <a:spcPct val="0"/>
              </a:spcBef>
              <a:spcAft>
                <a:spcPct val="0"/>
              </a:spcAft>
              <a:defRPr sz="3600">
                <a:solidFill>
                  <a:schemeClr val="bg1"/>
                </a:solidFill>
                <a:latin typeface="Arial" charset="0"/>
              </a:defRPr>
            </a:lvl7pPr>
            <a:lvl8pPr marL="3429000" indent="-228600" eaLnBrk="0" fontAlgn="base" hangingPunct="0">
              <a:lnSpc>
                <a:spcPct val="90000"/>
              </a:lnSpc>
              <a:spcBef>
                <a:spcPct val="0"/>
              </a:spcBef>
              <a:spcAft>
                <a:spcPct val="0"/>
              </a:spcAft>
              <a:defRPr sz="3600">
                <a:solidFill>
                  <a:schemeClr val="bg1"/>
                </a:solidFill>
                <a:latin typeface="Arial" charset="0"/>
              </a:defRPr>
            </a:lvl8pPr>
            <a:lvl9pPr marL="3886200" indent="-228600" eaLnBrk="0" fontAlgn="base" hangingPunct="0">
              <a:lnSpc>
                <a:spcPct val="90000"/>
              </a:lnSpc>
              <a:spcBef>
                <a:spcPct val="0"/>
              </a:spcBef>
              <a:spcAft>
                <a:spcPct val="0"/>
              </a:spcAft>
              <a:defRPr sz="3600">
                <a:solidFill>
                  <a:schemeClr val="bg1"/>
                </a:solidFill>
                <a:latin typeface="Arial" charset="0"/>
              </a:defRPr>
            </a:lvl9pPr>
          </a:lstStyle>
          <a:p>
            <a:pPr algn="ctr" eaLnBrk="1" hangingPunct="1"/>
            <a:r>
              <a:rPr lang="en-US" sz="1400" b="1">
                <a:solidFill>
                  <a:schemeClr val="tx1"/>
                </a:solidFill>
                <a:latin typeface="Arial" pitchFamily="34" charset="0"/>
                <a:cs typeface="Arial" pitchFamily="34" charset="0"/>
              </a:rPr>
              <a:t>Viral</a:t>
            </a:r>
          </a:p>
          <a:p>
            <a:pPr algn="ctr" eaLnBrk="1" hangingPunct="1"/>
            <a:r>
              <a:rPr lang="en-US" sz="1400" b="1">
                <a:solidFill>
                  <a:schemeClr val="tx1"/>
                </a:solidFill>
                <a:latin typeface="Arial" pitchFamily="34" charset="0"/>
                <a:cs typeface="Arial" pitchFamily="34" charset="0"/>
              </a:rPr>
              <a:t>Suppression</a:t>
            </a:r>
          </a:p>
        </p:txBody>
      </p:sp>
      <p:sp>
        <p:nvSpPr>
          <p:cNvPr id="53259" name="Text Box 12"/>
          <p:cNvSpPr txBox="1">
            <a:spLocks noChangeArrowheads="1"/>
          </p:cNvSpPr>
          <p:nvPr/>
        </p:nvSpPr>
        <p:spPr bwMode="invGray">
          <a:xfrm>
            <a:off x="1533271" y="2325033"/>
            <a:ext cx="545021"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sz="3600">
                <a:solidFill>
                  <a:schemeClr val="bg1"/>
                </a:solidFill>
                <a:latin typeface="Arial" charset="0"/>
              </a:defRPr>
            </a:lvl1pPr>
            <a:lvl2pPr marL="742950" indent="-285750" eaLnBrk="0" hangingPunct="0">
              <a:defRPr sz="3600">
                <a:solidFill>
                  <a:schemeClr val="bg1"/>
                </a:solidFill>
                <a:latin typeface="Arial" charset="0"/>
              </a:defRPr>
            </a:lvl2pPr>
            <a:lvl3pPr marL="1143000" indent="-228600" eaLnBrk="0" hangingPunct="0">
              <a:defRPr sz="3600">
                <a:solidFill>
                  <a:schemeClr val="bg1"/>
                </a:solidFill>
                <a:latin typeface="Arial" charset="0"/>
              </a:defRPr>
            </a:lvl3pPr>
            <a:lvl4pPr marL="1600200" indent="-228600" eaLnBrk="0" hangingPunct="0">
              <a:defRPr sz="3600">
                <a:solidFill>
                  <a:schemeClr val="bg1"/>
                </a:solidFill>
                <a:latin typeface="Arial" charset="0"/>
              </a:defRPr>
            </a:lvl4pPr>
            <a:lvl5pPr marL="2057400" indent="-228600" eaLnBrk="0" hangingPunct="0">
              <a:defRPr sz="3600">
                <a:solidFill>
                  <a:schemeClr val="bg1"/>
                </a:solidFill>
                <a:latin typeface="Arial" charset="0"/>
              </a:defRPr>
            </a:lvl5pPr>
            <a:lvl6pPr marL="2514600" indent="-228600" eaLnBrk="0" fontAlgn="base" hangingPunct="0">
              <a:lnSpc>
                <a:spcPct val="90000"/>
              </a:lnSpc>
              <a:spcBef>
                <a:spcPct val="0"/>
              </a:spcBef>
              <a:spcAft>
                <a:spcPct val="0"/>
              </a:spcAft>
              <a:defRPr sz="3600">
                <a:solidFill>
                  <a:schemeClr val="bg1"/>
                </a:solidFill>
                <a:latin typeface="Arial" charset="0"/>
              </a:defRPr>
            </a:lvl6pPr>
            <a:lvl7pPr marL="2971800" indent="-228600" eaLnBrk="0" fontAlgn="base" hangingPunct="0">
              <a:lnSpc>
                <a:spcPct val="90000"/>
              </a:lnSpc>
              <a:spcBef>
                <a:spcPct val="0"/>
              </a:spcBef>
              <a:spcAft>
                <a:spcPct val="0"/>
              </a:spcAft>
              <a:defRPr sz="3600">
                <a:solidFill>
                  <a:schemeClr val="bg1"/>
                </a:solidFill>
                <a:latin typeface="Arial" charset="0"/>
              </a:defRPr>
            </a:lvl7pPr>
            <a:lvl8pPr marL="3429000" indent="-228600" eaLnBrk="0" fontAlgn="base" hangingPunct="0">
              <a:lnSpc>
                <a:spcPct val="90000"/>
              </a:lnSpc>
              <a:spcBef>
                <a:spcPct val="0"/>
              </a:spcBef>
              <a:spcAft>
                <a:spcPct val="0"/>
              </a:spcAft>
              <a:defRPr sz="3600">
                <a:solidFill>
                  <a:schemeClr val="bg1"/>
                </a:solidFill>
                <a:latin typeface="Arial" charset="0"/>
              </a:defRPr>
            </a:lvl8pPr>
            <a:lvl9pPr marL="3886200" indent="-228600" eaLnBrk="0" fontAlgn="base" hangingPunct="0">
              <a:lnSpc>
                <a:spcPct val="90000"/>
              </a:lnSpc>
              <a:spcBef>
                <a:spcPct val="0"/>
              </a:spcBef>
              <a:spcAft>
                <a:spcPct val="0"/>
              </a:spcAft>
              <a:defRPr sz="3600">
                <a:solidFill>
                  <a:schemeClr val="bg1"/>
                </a:solidFill>
                <a:latin typeface="Arial" charset="0"/>
              </a:defRPr>
            </a:lvl9pPr>
          </a:lstStyle>
          <a:p>
            <a:pPr algn="ctr" eaLnBrk="1" hangingPunct="1"/>
            <a:r>
              <a:rPr lang="en-US" sz="1400" b="1" dirty="0">
                <a:solidFill>
                  <a:schemeClr val="tx1"/>
                </a:solidFill>
                <a:latin typeface="Arial" pitchFamily="34" charset="0"/>
                <a:cs typeface="Arial" pitchFamily="34" charset="0"/>
              </a:rPr>
              <a:t>82%</a:t>
            </a:r>
          </a:p>
        </p:txBody>
      </p:sp>
      <p:sp>
        <p:nvSpPr>
          <p:cNvPr id="53260" name="Text Box 13"/>
          <p:cNvSpPr txBox="1">
            <a:spLocks noChangeArrowheads="1"/>
          </p:cNvSpPr>
          <p:nvPr/>
        </p:nvSpPr>
        <p:spPr bwMode="invGray">
          <a:xfrm>
            <a:off x="3024151" y="2860020"/>
            <a:ext cx="545021"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sz="3600">
                <a:solidFill>
                  <a:schemeClr val="bg1"/>
                </a:solidFill>
                <a:latin typeface="Arial" charset="0"/>
              </a:defRPr>
            </a:lvl1pPr>
            <a:lvl2pPr marL="742950" indent="-285750" eaLnBrk="0" hangingPunct="0">
              <a:defRPr sz="3600">
                <a:solidFill>
                  <a:schemeClr val="bg1"/>
                </a:solidFill>
                <a:latin typeface="Arial" charset="0"/>
              </a:defRPr>
            </a:lvl2pPr>
            <a:lvl3pPr marL="1143000" indent="-228600" eaLnBrk="0" hangingPunct="0">
              <a:defRPr sz="3600">
                <a:solidFill>
                  <a:schemeClr val="bg1"/>
                </a:solidFill>
                <a:latin typeface="Arial" charset="0"/>
              </a:defRPr>
            </a:lvl3pPr>
            <a:lvl4pPr marL="1600200" indent="-228600" eaLnBrk="0" hangingPunct="0">
              <a:defRPr sz="3600">
                <a:solidFill>
                  <a:schemeClr val="bg1"/>
                </a:solidFill>
                <a:latin typeface="Arial" charset="0"/>
              </a:defRPr>
            </a:lvl4pPr>
            <a:lvl5pPr marL="2057400" indent="-228600" eaLnBrk="0" hangingPunct="0">
              <a:defRPr sz="3600">
                <a:solidFill>
                  <a:schemeClr val="bg1"/>
                </a:solidFill>
                <a:latin typeface="Arial" charset="0"/>
              </a:defRPr>
            </a:lvl5pPr>
            <a:lvl6pPr marL="2514600" indent="-228600" eaLnBrk="0" fontAlgn="base" hangingPunct="0">
              <a:lnSpc>
                <a:spcPct val="90000"/>
              </a:lnSpc>
              <a:spcBef>
                <a:spcPct val="0"/>
              </a:spcBef>
              <a:spcAft>
                <a:spcPct val="0"/>
              </a:spcAft>
              <a:defRPr sz="3600">
                <a:solidFill>
                  <a:schemeClr val="bg1"/>
                </a:solidFill>
                <a:latin typeface="Arial" charset="0"/>
              </a:defRPr>
            </a:lvl6pPr>
            <a:lvl7pPr marL="2971800" indent="-228600" eaLnBrk="0" fontAlgn="base" hangingPunct="0">
              <a:lnSpc>
                <a:spcPct val="90000"/>
              </a:lnSpc>
              <a:spcBef>
                <a:spcPct val="0"/>
              </a:spcBef>
              <a:spcAft>
                <a:spcPct val="0"/>
              </a:spcAft>
              <a:defRPr sz="3600">
                <a:solidFill>
                  <a:schemeClr val="bg1"/>
                </a:solidFill>
                <a:latin typeface="Arial" charset="0"/>
              </a:defRPr>
            </a:lvl7pPr>
            <a:lvl8pPr marL="3429000" indent="-228600" eaLnBrk="0" fontAlgn="base" hangingPunct="0">
              <a:lnSpc>
                <a:spcPct val="90000"/>
              </a:lnSpc>
              <a:spcBef>
                <a:spcPct val="0"/>
              </a:spcBef>
              <a:spcAft>
                <a:spcPct val="0"/>
              </a:spcAft>
              <a:defRPr sz="3600">
                <a:solidFill>
                  <a:schemeClr val="bg1"/>
                </a:solidFill>
                <a:latin typeface="Arial" charset="0"/>
              </a:defRPr>
            </a:lvl8pPr>
            <a:lvl9pPr marL="3886200" indent="-228600" eaLnBrk="0" fontAlgn="base" hangingPunct="0">
              <a:lnSpc>
                <a:spcPct val="90000"/>
              </a:lnSpc>
              <a:spcBef>
                <a:spcPct val="0"/>
              </a:spcBef>
              <a:spcAft>
                <a:spcPct val="0"/>
              </a:spcAft>
              <a:defRPr sz="3600">
                <a:solidFill>
                  <a:schemeClr val="bg1"/>
                </a:solidFill>
                <a:latin typeface="Arial" charset="0"/>
              </a:defRPr>
            </a:lvl9pPr>
          </a:lstStyle>
          <a:p>
            <a:pPr algn="ctr" eaLnBrk="1" hangingPunct="1"/>
            <a:r>
              <a:rPr lang="en-US" sz="1400" b="1" dirty="0">
                <a:solidFill>
                  <a:schemeClr val="tx1"/>
                </a:solidFill>
                <a:latin typeface="Arial" pitchFamily="34" charset="0"/>
                <a:cs typeface="Arial" pitchFamily="34" charset="0"/>
              </a:rPr>
              <a:t>66%</a:t>
            </a:r>
          </a:p>
        </p:txBody>
      </p:sp>
      <p:sp>
        <p:nvSpPr>
          <p:cNvPr id="53261" name="Text Box 14"/>
          <p:cNvSpPr txBox="1">
            <a:spLocks noChangeArrowheads="1"/>
          </p:cNvSpPr>
          <p:nvPr/>
        </p:nvSpPr>
        <p:spPr bwMode="invGray">
          <a:xfrm>
            <a:off x="5997289" y="3962990"/>
            <a:ext cx="545021"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sz="3600">
                <a:solidFill>
                  <a:schemeClr val="bg1"/>
                </a:solidFill>
                <a:latin typeface="Arial" charset="0"/>
              </a:defRPr>
            </a:lvl1pPr>
            <a:lvl2pPr marL="742950" indent="-285750" eaLnBrk="0" hangingPunct="0">
              <a:defRPr sz="3600">
                <a:solidFill>
                  <a:schemeClr val="bg1"/>
                </a:solidFill>
                <a:latin typeface="Arial" charset="0"/>
              </a:defRPr>
            </a:lvl2pPr>
            <a:lvl3pPr marL="1143000" indent="-228600" eaLnBrk="0" hangingPunct="0">
              <a:defRPr sz="3600">
                <a:solidFill>
                  <a:schemeClr val="bg1"/>
                </a:solidFill>
                <a:latin typeface="Arial" charset="0"/>
              </a:defRPr>
            </a:lvl3pPr>
            <a:lvl4pPr marL="1600200" indent="-228600" eaLnBrk="0" hangingPunct="0">
              <a:defRPr sz="3600">
                <a:solidFill>
                  <a:schemeClr val="bg1"/>
                </a:solidFill>
                <a:latin typeface="Arial" charset="0"/>
              </a:defRPr>
            </a:lvl4pPr>
            <a:lvl5pPr marL="2057400" indent="-228600" eaLnBrk="0" hangingPunct="0">
              <a:defRPr sz="3600">
                <a:solidFill>
                  <a:schemeClr val="bg1"/>
                </a:solidFill>
                <a:latin typeface="Arial" charset="0"/>
              </a:defRPr>
            </a:lvl5pPr>
            <a:lvl6pPr marL="2514600" indent="-228600" eaLnBrk="0" fontAlgn="base" hangingPunct="0">
              <a:lnSpc>
                <a:spcPct val="90000"/>
              </a:lnSpc>
              <a:spcBef>
                <a:spcPct val="0"/>
              </a:spcBef>
              <a:spcAft>
                <a:spcPct val="0"/>
              </a:spcAft>
              <a:defRPr sz="3600">
                <a:solidFill>
                  <a:schemeClr val="bg1"/>
                </a:solidFill>
                <a:latin typeface="Arial" charset="0"/>
              </a:defRPr>
            </a:lvl6pPr>
            <a:lvl7pPr marL="2971800" indent="-228600" eaLnBrk="0" fontAlgn="base" hangingPunct="0">
              <a:lnSpc>
                <a:spcPct val="90000"/>
              </a:lnSpc>
              <a:spcBef>
                <a:spcPct val="0"/>
              </a:spcBef>
              <a:spcAft>
                <a:spcPct val="0"/>
              </a:spcAft>
              <a:defRPr sz="3600">
                <a:solidFill>
                  <a:schemeClr val="bg1"/>
                </a:solidFill>
                <a:latin typeface="Arial" charset="0"/>
              </a:defRPr>
            </a:lvl7pPr>
            <a:lvl8pPr marL="3429000" indent="-228600" eaLnBrk="0" fontAlgn="base" hangingPunct="0">
              <a:lnSpc>
                <a:spcPct val="90000"/>
              </a:lnSpc>
              <a:spcBef>
                <a:spcPct val="0"/>
              </a:spcBef>
              <a:spcAft>
                <a:spcPct val="0"/>
              </a:spcAft>
              <a:defRPr sz="3600">
                <a:solidFill>
                  <a:schemeClr val="bg1"/>
                </a:solidFill>
                <a:latin typeface="Arial" charset="0"/>
              </a:defRPr>
            </a:lvl8pPr>
            <a:lvl9pPr marL="3886200" indent="-228600" eaLnBrk="0" fontAlgn="base" hangingPunct="0">
              <a:lnSpc>
                <a:spcPct val="90000"/>
              </a:lnSpc>
              <a:spcBef>
                <a:spcPct val="0"/>
              </a:spcBef>
              <a:spcAft>
                <a:spcPct val="0"/>
              </a:spcAft>
              <a:defRPr sz="3600">
                <a:solidFill>
                  <a:schemeClr val="bg1"/>
                </a:solidFill>
                <a:latin typeface="Arial" charset="0"/>
              </a:defRPr>
            </a:lvl9pPr>
          </a:lstStyle>
          <a:p>
            <a:pPr algn="ctr" eaLnBrk="1" hangingPunct="1"/>
            <a:r>
              <a:rPr lang="en-US" sz="1400" b="1">
                <a:solidFill>
                  <a:schemeClr val="tx1"/>
                </a:solidFill>
                <a:latin typeface="Arial" pitchFamily="34" charset="0"/>
                <a:cs typeface="Arial" pitchFamily="34" charset="0"/>
              </a:rPr>
              <a:t>33%</a:t>
            </a:r>
          </a:p>
        </p:txBody>
      </p:sp>
      <p:sp>
        <p:nvSpPr>
          <p:cNvPr id="53262" name="Text Box 15"/>
          <p:cNvSpPr txBox="1">
            <a:spLocks noChangeArrowheads="1"/>
          </p:cNvSpPr>
          <p:nvPr/>
        </p:nvSpPr>
        <p:spPr bwMode="invGray">
          <a:xfrm>
            <a:off x="7475406" y="4225893"/>
            <a:ext cx="545021"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sz="3600">
                <a:solidFill>
                  <a:schemeClr val="bg1"/>
                </a:solidFill>
                <a:latin typeface="Arial" charset="0"/>
              </a:defRPr>
            </a:lvl1pPr>
            <a:lvl2pPr marL="742950" indent="-285750" eaLnBrk="0" hangingPunct="0">
              <a:defRPr sz="3600">
                <a:solidFill>
                  <a:schemeClr val="bg1"/>
                </a:solidFill>
                <a:latin typeface="Arial" charset="0"/>
              </a:defRPr>
            </a:lvl2pPr>
            <a:lvl3pPr marL="1143000" indent="-228600" eaLnBrk="0" hangingPunct="0">
              <a:defRPr sz="3600">
                <a:solidFill>
                  <a:schemeClr val="bg1"/>
                </a:solidFill>
                <a:latin typeface="Arial" charset="0"/>
              </a:defRPr>
            </a:lvl3pPr>
            <a:lvl4pPr marL="1600200" indent="-228600" eaLnBrk="0" hangingPunct="0">
              <a:defRPr sz="3600">
                <a:solidFill>
                  <a:schemeClr val="bg1"/>
                </a:solidFill>
                <a:latin typeface="Arial" charset="0"/>
              </a:defRPr>
            </a:lvl4pPr>
            <a:lvl5pPr marL="2057400" indent="-228600" eaLnBrk="0" hangingPunct="0">
              <a:defRPr sz="3600">
                <a:solidFill>
                  <a:schemeClr val="bg1"/>
                </a:solidFill>
                <a:latin typeface="Arial" charset="0"/>
              </a:defRPr>
            </a:lvl5pPr>
            <a:lvl6pPr marL="2514600" indent="-228600" eaLnBrk="0" fontAlgn="base" hangingPunct="0">
              <a:lnSpc>
                <a:spcPct val="90000"/>
              </a:lnSpc>
              <a:spcBef>
                <a:spcPct val="0"/>
              </a:spcBef>
              <a:spcAft>
                <a:spcPct val="0"/>
              </a:spcAft>
              <a:defRPr sz="3600">
                <a:solidFill>
                  <a:schemeClr val="bg1"/>
                </a:solidFill>
                <a:latin typeface="Arial" charset="0"/>
              </a:defRPr>
            </a:lvl6pPr>
            <a:lvl7pPr marL="2971800" indent="-228600" eaLnBrk="0" fontAlgn="base" hangingPunct="0">
              <a:lnSpc>
                <a:spcPct val="90000"/>
              </a:lnSpc>
              <a:spcBef>
                <a:spcPct val="0"/>
              </a:spcBef>
              <a:spcAft>
                <a:spcPct val="0"/>
              </a:spcAft>
              <a:defRPr sz="3600">
                <a:solidFill>
                  <a:schemeClr val="bg1"/>
                </a:solidFill>
                <a:latin typeface="Arial" charset="0"/>
              </a:defRPr>
            </a:lvl7pPr>
            <a:lvl8pPr marL="3429000" indent="-228600" eaLnBrk="0" fontAlgn="base" hangingPunct="0">
              <a:lnSpc>
                <a:spcPct val="90000"/>
              </a:lnSpc>
              <a:spcBef>
                <a:spcPct val="0"/>
              </a:spcBef>
              <a:spcAft>
                <a:spcPct val="0"/>
              </a:spcAft>
              <a:defRPr sz="3600">
                <a:solidFill>
                  <a:schemeClr val="bg1"/>
                </a:solidFill>
                <a:latin typeface="Arial" charset="0"/>
              </a:defRPr>
            </a:lvl8pPr>
            <a:lvl9pPr marL="3886200" indent="-228600" eaLnBrk="0" fontAlgn="base" hangingPunct="0">
              <a:lnSpc>
                <a:spcPct val="90000"/>
              </a:lnSpc>
              <a:spcBef>
                <a:spcPct val="0"/>
              </a:spcBef>
              <a:spcAft>
                <a:spcPct val="0"/>
              </a:spcAft>
              <a:defRPr sz="3600">
                <a:solidFill>
                  <a:schemeClr val="bg1"/>
                </a:solidFill>
                <a:latin typeface="Arial" charset="0"/>
              </a:defRPr>
            </a:lvl9pPr>
          </a:lstStyle>
          <a:p>
            <a:pPr algn="ctr" eaLnBrk="1" hangingPunct="1"/>
            <a:r>
              <a:rPr lang="en-US" sz="1400" b="1">
                <a:solidFill>
                  <a:schemeClr val="tx1"/>
                </a:solidFill>
                <a:latin typeface="Arial" pitchFamily="34" charset="0"/>
                <a:cs typeface="Arial" pitchFamily="34" charset="0"/>
              </a:rPr>
              <a:t>25%</a:t>
            </a:r>
          </a:p>
        </p:txBody>
      </p:sp>
      <p:sp>
        <p:nvSpPr>
          <p:cNvPr id="53263" name="Text Box 16"/>
          <p:cNvSpPr txBox="1">
            <a:spLocks noChangeArrowheads="1"/>
          </p:cNvSpPr>
          <p:nvPr/>
        </p:nvSpPr>
        <p:spPr bwMode="invGray">
          <a:xfrm>
            <a:off x="4522969" y="3820115"/>
            <a:ext cx="545021"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sz="3600">
                <a:solidFill>
                  <a:schemeClr val="bg1"/>
                </a:solidFill>
                <a:latin typeface="Arial" charset="0"/>
              </a:defRPr>
            </a:lvl1pPr>
            <a:lvl2pPr marL="742950" indent="-285750" eaLnBrk="0" hangingPunct="0">
              <a:defRPr sz="3600">
                <a:solidFill>
                  <a:schemeClr val="bg1"/>
                </a:solidFill>
                <a:latin typeface="Arial" charset="0"/>
              </a:defRPr>
            </a:lvl2pPr>
            <a:lvl3pPr marL="1143000" indent="-228600" eaLnBrk="0" hangingPunct="0">
              <a:defRPr sz="3600">
                <a:solidFill>
                  <a:schemeClr val="bg1"/>
                </a:solidFill>
                <a:latin typeface="Arial" charset="0"/>
              </a:defRPr>
            </a:lvl3pPr>
            <a:lvl4pPr marL="1600200" indent="-228600" eaLnBrk="0" hangingPunct="0">
              <a:defRPr sz="3600">
                <a:solidFill>
                  <a:schemeClr val="bg1"/>
                </a:solidFill>
                <a:latin typeface="Arial" charset="0"/>
              </a:defRPr>
            </a:lvl4pPr>
            <a:lvl5pPr marL="2057400" indent="-228600" eaLnBrk="0" hangingPunct="0">
              <a:defRPr sz="3600">
                <a:solidFill>
                  <a:schemeClr val="bg1"/>
                </a:solidFill>
                <a:latin typeface="Arial" charset="0"/>
              </a:defRPr>
            </a:lvl5pPr>
            <a:lvl6pPr marL="2514600" indent="-228600" eaLnBrk="0" fontAlgn="base" hangingPunct="0">
              <a:lnSpc>
                <a:spcPct val="90000"/>
              </a:lnSpc>
              <a:spcBef>
                <a:spcPct val="0"/>
              </a:spcBef>
              <a:spcAft>
                <a:spcPct val="0"/>
              </a:spcAft>
              <a:defRPr sz="3600">
                <a:solidFill>
                  <a:schemeClr val="bg1"/>
                </a:solidFill>
                <a:latin typeface="Arial" charset="0"/>
              </a:defRPr>
            </a:lvl6pPr>
            <a:lvl7pPr marL="2971800" indent="-228600" eaLnBrk="0" fontAlgn="base" hangingPunct="0">
              <a:lnSpc>
                <a:spcPct val="90000"/>
              </a:lnSpc>
              <a:spcBef>
                <a:spcPct val="0"/>
              </a:spcBef>
              <a:spcAft>
                <a:spcPct val="0"/>
              </a:spcAft>
              <a:defRPr sz="3600">
                <a:solidFill>
                  <a:schemeClr val="bg1"/>
                </a:solidFill>
                <a:latin typeface="Arial" charset="0"/>
              </a:defRPr>
            </a:lvl7pPr>
            <a:lvl8pPr marL="3429000" indent="-228600" eaLnBrk="0" fontAlgn="base" hangingPunct="0">
              <a:lnSpc>
                <a:spcPct val="90000"/>
              </a:lnSpc>
              <a:spcBef>
                <a:spcPct val="0"/>
              </a:spcBef>
              <a:spcAft>
                <a:spcPct val="0"/>
              </a:spcAft>
              <a:defRPr sz="3600">
                <a:solidFill>
                  <a:schemeClr val="bg1"/>
                </a:solidFill>
                <a:latin typeface="Arial" charset="0"/>
              </a:defRPr>
            </a:lvl8pPr>
            <a:lvl9pPr marL="3886200" indent="-228600" eaLnBrk="0" fontAlgn="base" hangingPunct="0">
              <a:lnSpc>
                <a:spcPct val="90000"/>
              </a:lnSpc>
              <a:spcBef>
                <a:spcPct val="0"/>
              </a:spcBef>
              <a:spcAft>
                <a:spcPct val="0"/>
              </a:spcAft>
              <a:defRPr sz="3600">
                <a:solidFill>
                  <a:schemeClr val="bg1"/>
                </a:solidFill>
                <a:latin typeface="Arial" charset="0"/>
              </a:defRPr>
            </a:lvl9pPr>
          </a:lstStyle>
          <a:p>
            <a:pPr algn="ctr" eaLnBrk="1" hangingPunct="1"/>
            <a:r>
              <a:rPr lang="en-US" sz="1400" b="1">
                <a:solidFill>
                  <a:schemeClr val="tx1"/>
                </a:solidFill>
                <a:latin typeface="Arial" pitchFamily="34" charset="0"/>
                <a:cs typeface="Arial" pitchFamily="34" charset="0"/>
              </a:rPr>
              <a:t>37%</a:t>
            </a:r>
          </a:p>
        </p:txBody>
      </p:sp>
      <p:sp>
        <p:nvSpPr>
          <p:cNvPr id="53264" name="Text Box 20"/>
          <p:cNvSpPr txBox="1">
            <a:spLocks noChangeArrowheads="1"/>
          </p:cNvSpPr>
          <p:nvPr/>
        </p:nvSpPr>
        <p:spPr bwMode="auto">
          <a:xfrm>
            <a:off x="1086475" y="1341468"/>
            <a:ext cx="77089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bg1"/>
                </a:solidFill>
                <a:latin typeface="Arial" charset="0"/>
              </a:defRPr>
            </a:lvl1pPr>
            <a:lvl2pPr marL="742950" indent="-285750" eaLnBrk="0" hangingPunct="0">
              <a:defRPr sz="3600">
                <a:solidFill>
                  <a:schemeClr val="bg1"/>
                </a:solidFill>
                <a:latin typeface="Arial" charset="0"/>
              </a:defRPr>
            </a:lvl2pPr>
            <a:lvl3pPr marL="1143000" indent="-228600" eaLnBrk="0" hangingPunct="0">
              <a:defRPr sz="3600">
                <a:solidFill>
                  <a:schemeClr val="bg1"/>
                </a:solidFill>
                <a:latin typeface="Arial" charset="0"/>
              </a:defRPr>
            </a:lvl3pPr>
            <a:lvl4pPr marL="1600200" indent="-228600" eaLnBrk="0" hangingPunct="0">
              <a:defRPr sz="3600">
                <a:solidFill>
                  <a:schemeClr val="bg1"/>
                </a:solidFill>
                <a:latin typeface="Arial" charset="0"/>
              </a:defRPr>
            </a:lvl4pPr>
            <a:lvl5pPr marL="2057400" indent="-228600" eaLnBrk="0" hangingPunct="0">
              <a:defRPr sz="3600">
                <a:solidFill>
                  <a:schemeClr val="bg1"/>
                </a:solidFill>
                <a:latin typeface="Arial" charset="0"/>
              </a:defRPr>
            </a:lvl5pPr>
            <a:lvl6pPr marL="2514600" indent="-228600" eaLnBrk="0" fontAlgn="base" hangingPunct="0">
              <a:lnSpc>
                <a:spcPct val="90000"/>
              </a:lnSpc>
              <a:spcBef>
                <a:spcPct val="0"/>
              </a:spcBef>
              <a:spcAft>
                <a:spcPct val="0"/>
              </a:spcAft>
              <a:defRPr sz="3600">
                <a:solidFill>
                  <a:schemeClr val="bg1"/>
                </a:solidFill>
                <a:latin typeface="Arial" charset="0"/>
              </a:defRPr>
            </a:lvl6pPr>
            <a:lvl7pPr marL="2971800" indent="-228600" eaLnBrk="0" fontAlgn="base" hangingPunct="0">
              <a:lnSpc>
                <a:spcPct val="90000"/>
              </a:lnSpc>
              <a:spcBef>
                <a:spcPct val="0"/>
              </a:spcBef>
              <a:spcAft>
                <a:spcPct val="0"/>
              </a:spcAft>
              <a:defRPr sz="3600">
                <a:solidFill>
                  <a:schemeClr val="bg1"/>
                </a:solidFill>
                <a:latin typeface="Arial" charset="0"/>
              </a:defRPr>
            </a:lvl7pPr>
            <a:lvl8pPr marL="3429000" indent="-228600" eaLnBrk="0" fontAlgn="base" hangingPunct="0">
              <a:lnSpc>
                <a:spcPct val="90000"/>
              </a:lnSpc>
              <a:spcBef>
                <a:spcPct val="0"/>
              </a:spcBef>
              <a:spcAft>
                <a:spcPct val="0"/>
              </a:spcAft>
              <a:defRPr sz="3600">
                <a:solidFill>
                  <a:schemeClr val="bg1"/>
                </a:solidFill>
                <a:latin typeface="Arial" charset="0"/>
              </a:defRPr>
            </a:lvl8pPr>
            <a:lvl9pPr marL="3886200" indent="-228600" eaLnBrk="0" fontAlgn="base" hangingPunct="0">
              <a:lnSpc>
                <a:spcPct val="90000"/>
              </a:lnSpc>
              <a:spcBef>
                <a:spcPct val="0"/>
              </a:spcBef>
              <a:spcAft>
                <a:spcPct val="0"/>
              </a:spcAft>
              <a:defRPr sz="3600">
                <a:solidFill>
                  <a:schemeClr val="bg1"/>
                </a:solidFill>
                <a:latin typeface="Arial" charset="0"/>
              </a:defRPr>
            </a:lvl9pPr>
          </a:lstStyle>
          <a:p>
            <a:pPr algn="ctr"/>
            <a:r>
              <a:rPr lang="en-US" altLang="en-US" sz="2000" b="1" dirty="0">
                <a:solidFill>
                  <a:schemeClr val="tx1"/>
                </a:solidFill>
                <a:latin typeface="Arial" pitchFamily="34" charset="0"/>
                <a:cs typeface="Arial" pitchFamily="34" charset="0"/>
              </a:rPr>
              <a:t>CDC and Prevention National HIV Surveillance System </a:t>
            </a:r>
          </a:p>
        </p:txBody>
      </p:sp>
      <p:sp>
        <p:nvSpPr>
          <p:cNvPr id="53265" name="Text Box 13"/>
          <p:cNvSpPr txBox="1">
            <a:spLocks noChangeArrowheads="1"/>
          </p:cNvSpPr>
          <p:nvPr/>
        </p:nvSpPr>
        <p:spPr bwMode="auto">
          <a:xfrm>
            <a:off x="191465" y="6451663"/>
            <a:ext cx="83597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bg1"/>
                </a:solidFill>
                <a:latin typeface="Arial" charset="0"/>
              </a:defRPr>
            </a:lvl1pPr>
            <a:lvl2pPr marL="742950" indent="-285750" eaLnBrk="0" hangingPunct="0">
              <a:defRPr sz="3600">
                <a:solidFill>
                  <a:schemeClr val="bg1"/>
                </a:solidFill>
                <a:latin typeface="Arial" charset="0"/>
              </a:defRPr>
            </a:lvl2pPr>
            <a:lvl3pPr marL="1143000" indent="-228600" eaLnBrk="0" hangingPunct="0">
              <a:defRPr sz="3600">
                <a:solidFill>
                  <a:schemeClr val="bg1"/>
                </a:solidFill>
                <a:latin typeface="Arial" charset="0"/>
              </a:defRPr>
            </a:lvl3pPr>
            <a:lvl4pPr marL="1600200" indent="-228600" eaLnBrk="0" hangingPunct="0">
              <a:defRPr sz="3600">
                <a:solidFill>
                  <a:schemeClr val="bg1"/>
                </a:solidFill>
                <a:latin typeface="Arial" charset="0"/>
              </a:defRPr>
            </a:lvl4pPr>
            <a:lvl5pPr marL="2057400" indent="-228600" eaLnBrk="0" hangingPunct="0">
              <a:defRPr sz="3600">
                <a:solidFill>
                  <a:schemeClr val="bg1"/>
                </a:solidFill>
                <a:latin typeface="Arial" charset="0"/>
              </a:defRPr>
            </a:lvl5pPr>
            <a:lvl6pPr marL="2514600" indent="-228600" eaLnBrk="0" fontAlgn="base" hangingPunct="0">
              <a:lnSpc>
                <a:spcPct val="90000"/>
              </a:lnSpc>
              <a:spcBef>
                <a:spcPct val="0"/>
              </a:spcBef>
              <a:spcAft>
                <a:spcPct val="0"/>
              </a:spcAft>
              <a:defRPr sz="3600">
                <a:solidFill>
                  <a:schemeClr val="bg1"/>
                </a:solidFill>
                <a:latin typeface="Arial" charset="0"/>
              </a:defRPr>
            </a:lvl6pPr>
            <a:lvl7pPr marL="2971800" indent="-228600" eaLnBrk="0" fontAlgn="base" hangingPunct="0">
              <a:lnSpc>
                <a:spcPct val="90000"/>
              </a:lnSpc>
              <a:spcBef>
                <a:spcPct val="0"/>
              </a:spcBef>
              <a:spcAft>
                <a:spcPct val="0"/>
              </a:spcAft>
              <a:defRPr sz="3600">
                <a:solidFill>
                  <a:schemeClr val="bg1"/>
                </a:solidFill>
                <a:latin typeface="Arial" charset="0"/>
              </a:defRPr>
            </a:lvl7pPr>
            <a:lvl8pPr marL="3429000" indent="-228600" eaLnBrk="0" fontAlgn="base" hangingPunct="0">
              <a:lnSpc>
                <a:spcPct val="90000"/>
              </a:lnSpc>
              <a:spcBef>
                <a:spcPct val="0"/>
              </a:spcBef>
              <a:spcAft>
                <a:spcPct val="0"/>
              </a:spcAft>
              <a:defRPr sz="3600">
                <a:solidFill>
                  <a:schemeClr val="bg1"/>
                </a:solidFill>
                <a:latin typeface="Arial" charset="0"/>
              </a:defRPr>
            </a:lvl8pPr>
            <a:lvl9pPr marL="3886200" indent="-228600" eaLnBrk="0" fontAlgn="base" hangingPunct="0">
              <a:lnSpc>
                <a:spcPct val="90000"/>
              </a:lnSpc>
              <a:spcBef>
                <a:spcPct val="0"/>
              </a:spcBef>
              <a:spcAft>
                <a:spcPct val="0"/>
              </a:spcAft>
              <a:defRPr sz="3600">
                <a:solidFill>
                  <a:schemeClr val="bg1"/>
                </a:solidFill>
                <a:latin typeface="Arial" charset="0"/>
              </a:defRPr>
            </a:lvl9pPr>
          </a:lstStyle>
          <a:p>
            <a:r>
              <a:rPr lang="en-US" altLang="en-US" sz="1000" dirty="0">
                <a:solidFill>
                  <a:schemeClr val="tx1">
                    <a:lumMod val="65000"/>
                    <a:lumOff val="35000"/>
                  </a:schemeClr>
                </a:solidFill>
                <a:latin typeface="Arial" pitchFamily="34" charset="0"/>
                <a:cs typeface="Arial" pitchFamily="34" charset="0"/>
              </a:rPr>
              <a:t>Hall HI, et al. </a:t>
            </a:r>
            <a:r>
              <a:rPr lang="en-US" altLang="en-US" sz="1000" i="1" dirty="0" err="1" smtClean="0">
                <a:solidFill>
                  <a:schemeClr val="tx1">
                    <a:lumMod val="65000"/>
                    <a:lumOff val="35000"/>
                  </a:schemeClr>
                </a:solidFill>
                <a:latin typeface="Arial" pitchFamily="34" charset="0"/>
                <a:cs typeface="Arial" pitchFamily="34" charset="0"/>
              </a:rPr>
              <a:t>JAMA</a:t>
            </a:r>
            <a:r>
              <a:rPr lang="en-US" altLang="en-US" sz="1000" i="1" dirty="0" smtClean="0">
                <a:solidFill>
                  <a:schemeClr val="tx1">
                    <a:lumMod val="65000"/>
                    <a:lumOff val="35000"/>
                  </a:schemeClr>
                </a:solidFill>
                <a:latin typeface="Arial" pitchFamily="34" charset="0"/>
                <a:cs typeface="Arial" pitchFamily="34" charset="0"/>
              </a:rPr>
              <a:t> Intern Med</a:t>
            </a:r>
            <a:r>
              <a:rPr lang="en-US" altLang="en-US" sz="1000" dirty="0" smtClean="0">
                <a:solidFill>
                  <a:schemeClr val="tx1">
                    <a:lumMod val="65000"/>
                    <a:lumOff val="35000"/>
                  </a:schemeClr>
                </a:solidFill>
                <a:latin typeface="Arial" pitchFamily="34" charset="0"/>
                <a:cs typeface="Arial" pitchFamily="34" charset="0"/>
              </a:rPr>
              <a:t>, 2013;173:1337-1344</a:t>
            </a:r>
            <a:r>
              <a:rPr lang="en-US" altLang="en-US" sz="1000" dirty="0">
                <a:solidFill>
                  <a:schemeClr val="tx1">
                    <a:lumMod val="65000"/>
                    <a:lumOff val="35000"/>
                  </a:schemeClr>
                </a:solidFill>
                <a:latin typeface="Arial" pitchFamily="34" charset="0"/>
                <a:cs typeface="Arial" pitchFamily="34" charset="0"/>
              </a:rPr>
              <a:t>.</a:t>
            </a:r>
          </a:p>
        </p:txBody>
      </p:sp>
      <p:sp>
        <p:nvSpPr>
          <p:cNvPr id="53266" name="Text Box 13"/>
          <p:cNvSpPr txBox="1">
            <a:spLocks noChangeArrowheads="1"/>
          </p:cNvSpPr>
          <p:nvPr/>
        </p:nvSpPr>
        <p:spPr bwMode="auto">
          <a:xfrm>
            <a:off x="191465" y="6165228"/>
            <a:ext cx="8359775"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bg1"/>
                </a:solidFill>
                <a:latin typeface="Arial" charset="0"/>
              </a:defRPr>
            </a:lvl1pPr>
            <a:lvl2pPr marL="742950" indent="-285750" eaLnBrk="0" hangingPunct="0">
              <a:defRPr sz="3600">
                <a:solidFill>
                  <a:schemeClr val="bg1"/>
                </a:solidFill>
                <a:latin typeface="Arial" charset="0"/>
              </a:defRPr>
            </a:lvl2pPr>
            <a:lvl3pPr marL="1143000" indent="-228600" eaLnBrk="0" hangingPunct="0">
              <a:defRPr sz="3600">
                <a:solidFill>
                  <a:schemeClr val="bg1"/>
                </a:solidFill>
                <a:latin typeface="Arial" charset="0"/>
              </a:defRPr>
            </a:lvl3pPr>
            <a:lvl4pPr marL="1600200" indent="-228600" eaLnBrk="0" hangingPunct="0">
              <a:defRPr sz="3600">
                <a:solidFill>
                  <a:schemeClr val="bg1"/>
                </a:solidFill>
                <a:latin typeface="Arial" charset="0"/>
              </a:defRPr>
            </a:lvl4pPr>
            <a:lvl5pPr marL="2057400" indent="-228600" eaLnBrk="0" hangingPunct="0">
              <a:defRPr sz="3600">
                <a:solidFill>
                  <a:schemeClr val="bg1"/>
                </a:solidFill>
                <a:latin typeface="Arial" charset="0"/>
              </a:defRPr>
            </a:lvl5pPr>
            <a:lvl6pPr marL="2514600" indent="-228600" eaLnBrk="0" fontAlgn="base" hangingPunct="0">
              <a:lnSpc>
                <a:spcPct val="90000"/>
              </a:lnSpc>
              <a:spcBef>
                <a:spcPct val="0"/>
              </a:spcBef>
              <a:spcAft>
                <a:spcPct val="0"/>
              </a:spcAft>
              <a:defRPr sz="3600">
                <a:solidFill>
                  <a:schemeClr val="bg1"/>
                </a:solidFill>
                <a:latin typeface="Arial" charset="0"/>
              </a:defRPr>
            </a:lvl6pPr>
            <a:lvl7pPr marL="2971800" indent="-228600" eaLnBrk="0" fontAlgn="base" hangingPunct="0">
              <a:lnSpc>
                <a:spcPct val="90000"/>
              </a:lnSpc>
              <a:spcBef>
                <a:spcPct val="0"/>
              </a:spcBef>
              <a:spcAft>
                <a:spcPct val="0"/>
              </a:spcAft>
              <a:defRPr sz="3600">
                <a:solidFill>
                  <a:schemeClr val="bg1"/>
                </a:solidFill>
                <a:latin typeface="Arial" charset="0"/>
              </a:defRPr>
            </a:lvl7pPr>
            <a:lvl8pPr marL="3429000" indent="-228600" eaLnBrk="0" fontAlgn="base" hangingPunct="0">
              <a:lnSpc>
                <a:spcPct val="90000"/>
              </a:lnSpc>
              <a:spcBef>
                <a:spcPct val="0"/>
              </a:spcBef>
              <a:spcAft>
                <a:spcPct val="0"/>
              </a:spcAft>
              <a:defRPr sz="3600">
                <a:solidFill>
                  <a:schemeClr val="bg1"/>
                </a:solidFill>
                <a:latin typeface="Arial" charset="0"/>
              </a:defRPr>
            </a:lvl8pPr>
            <a:lvl9pPr marL="3886200" indent="-228600" eaLnBrk="0" fontAlgn="base" hangingPunct="0">
              <a:lnSpc>
                <a:spcPct val="90000"/>
              </a:lnSpc>
              <a:spcBef>
                <a:spcPct val="0"/>
              </a:spcBef>
              <a:spcAft>
                <a:spcPct val="0"/>
              </a:spcAft>
              <a:defRPr sz="3600">
                <a:solidFill>
                  <a:schemeClr val="bg1"/>
                </a:solidFill>
                <a:latin typeface="Arial" charset="0"/>
              </a:defRPr>
            </a:lvl9pPr>
          </a:lstStyle>
          <a:p>
            <a:r>
              <a:rPr lang="en-US" altLang="en-US" sz="1100" dirty="0">
                <a:solidFill>
                  <a:schemeClr val="tx1">
                    <a:lumMod val="65000"/>
                    <a:lumOff val="35000"/>
                  </a:schemeClr>
                </a:solidFill>
                <a:latin typeface="Arial" pitchFamily="34" charset="0"/>
                <a:cs typeface="Arial" pitchFamily="34" charset="0"/>
              </a:rPr>
              <a:t>n=1,148,200 HIV-infected persons, 18% of whom are unaware of their infection.</a:t>
            </a:r>
          </a:p>
        </p:txBody>
      </p:sp>
    </p:spTree>
    <p:extLst>
      <p:ext uri="{BB962C8B-B14F-4D97-AF65-F5344CB8AC3E}">
        <p14:creationId xmlns:p14="http://schemas.microsoft.com/office/powerpoint/2010/main" val="4185905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Modern Era: 2006-2015</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smtClean="0">
                <a:solidFill>
                  <a:srgbClr val="808080"/>
                </a:solidFill>
              </a:rPr>
              <a:t>New interventions: pre-exposure prophylaxis</a:t>
            </a:r>
          </a:p>
          <a:p>
            <a:r>
              <a:rPr lang="en-US" dirty="0" smtClean="0">
                <a:solidFill>
                  <a:srgbClr val="808080"/>
                </a:solidFill>
              </a:rPr>
              <a:t>New challenges: hepatitis C co-infection, the treatment cascade</a:t>
            </a:r>
          </a:p>
          <a:p>
            <a:r>
              <a:rPr lang="en-US" dirty="0" smtClean="0"/>
              <a:t>New concepts: treatment as prevention</a:t>
            </a:r>
          </a:p>
          <a:p>
            <a:r>
              <a:rPr lang="en-US" dirty="0" smtClean="0"/>
              <a:t>New goals: the four-letter C word…</a:t>
            </a:r>
            <a:endParaRPr lang="en-US" dirty="0"/>
          </a:p>
        </p:txBody>
      </p:sp>
    </p:spTree>
    <p:extLst>
      <p:ext uri="{BB962C8B-B14F-4D97-AF65-F5344CB8AC3E}">
        <p14:creationId xmlns:p14="http://schemas.microsoft.com/office/powerpoint/2010/main" val="3174399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The Early Years: 1981-1985</a:t>
            </a:r>
            <a:endParaRPr lang="en-US" dirty="0"/>
          </a:p>
        </p:txBody>
      </p:sp>
      <p:sp>
        <p:nvSpPr>
          <p:cNvPr id="3" name="Content Placeholder 2"/>
          <p:cNvSpPr>
            <a:spLocks noGrp="1"/>
          </p:cNvSpPr>
          <p:nvPr>
            <p:ph idx="1"/>
          </p:nvPr>
        </p:nvSpPr>
        <p:spPr>
          <a:xfrm>
            <a:off x="685800" y="1600200"/>
            <a:ext cx="7772400" cy="4114800"/>
          </a:xfrm>
        </p:spPr>
        <p:txBody>
          <a:bodyPr/>
          <a:lstStyle/>
          <a:p>
            <a:r>
              <a:rPr lang="en-US" dirty="0" smtClean="0"/>
              <a:t>Observations from </a:t>
            </a:r>
            <a:r>
              <a:rPr lang="en-US" i="1" dirty="0" smtClean="0"/>
              <a:t>The Coming Plague</a:t>
            </a:r>
          </a:p>
          <a:p>
            <a:pPr lvl="1"/>
            <a:r>
              <a:rPr lang="en-US" dirty="0" smtClean="0"/>
              <a:t>Different locations, different epidemiologic features: Newark, NYC, San Francisco, Tanzania and other cities in Africa, Miami</a:t>
            </a:r>
            <a:endParaRPr lang="en-US" dirty="0"/>
          </a:p>
          <a:p>
            <a:r>
              <a:rPr lang="en-US" dirty="0" smtClean="0"/>
              <a:t>Certain at-risk populations rapidly identified (gay men [GRID], IVD users</a:t>
            </a:r>
            <a:endParaRPr lang="en-US" u="sng" dirty="0" smtClean="0"/>
          </a:p>
        </p:txBody>
      </p:sp>
      <p:sp>
        <p:nvSpPr>
          <p:cNvPr id="4" name="Rectangle 21"/>
          <p:cNvSpPr>
            <a:spLocks noChangeArrowheads="1"/>
          </p:cNvSpPr>
          <p:nvPr/>
        </p:nvSpPr>
        <p:spPr bwMode="auto">
          <a:xfrm>
            <a:off x="0" y="5781675"/>
            <a:ext cx="9140825" cy="9525"/>
          </a:xfrm>
          <a:prstGeom prst="rect">
            <a:avLst/>
          </a:prstGeom>
          <a:solidFill>
            <a:srgbClr val="083F24"/>
          </a:solidFill>
          <a:ln w="12700">
            <a:solidFill>
              <a:srgbClr val="D2CFBE"/>
            </a:solidFill>
            <a:miter lim="800000"/>
            <a:headEnd/>
            <a:tailEnd/>
          </a:ln>
        </p:spPr>
        <p:txBody>
          <a:bodyPr wrap="none" anchor="ctr"/>
          <a:lstStyle/>
          <a:p>
            <a:endParaRPr lang="en-US"/>
          </a:p>
        </p:txBody>
      </p:sp>
      <p:sp>
        <p:nvSpPr>
          <p:cNvPr id="5" name="Rectangle 33"/>
          <p:cNvSpPr>
            <a:spLocks noChangeArrowheads="1"/>
          </p:cNvSpPr>
          <p:nvPr/>
        </p:nvSpPr>
        <p:spPr bwMode="auto">
          <a:xfrm>
            <a:off x="8610600" y="6324600"/>
            <a:ext cx="533400" cy="533400"/>
          </a:xfrm>
          <a:prstGeom prst="rect">
            <a:avLst/>
          </a:prstGeom>
          <a:solidFill>
            <a:srgbClr val="083F24"/>
          </a:solidFill>
          <a:ln w="12700">
            <a:solidFill>
              <a:srgbClr val="D2CFBE"/>
            </a:solidFill>
            <a:miter lim="800000"/>
            <a:headEnd/>
            <a:tailEnd/>
          </a:ln>
        </p:spPr>
        <p:txBody>
          <a:bodyPr wrap="none" anchor="ctr"/>
          <a:lstStyle/>
          <a:p>
            <a:endParaRPr lang="en-US"/>
          </a:p>
        </p:txBody>
      </p:sp>
      <p:sp>
        <p:nvSpPr>
          <p:cNvPr id="6" name="Rectangle 37"/>
          <p:cNvSpPr>
            <a:spLocks noChangeArrowheads="1"/>
          </p:cNvSpPr>
          <p:nvPr/>
        </p:nvSpPr>
        <p:spPr bwMode="auto">
          <a:xfrm>
            <a:off x="7543800" y="6324600"/>
            <a:ext cx="533400" cy="533400"/>
          </a:xfrm>
          <a:prstGeom prst="rect">
            <a:avLst/>
          </a:prstGeom>
          <a:noFill/>
          <a:ln w="12700">
            <a:solidFill>
              <a:srgbClr val="D2CFB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Rectangle 38"/>
          <p:cNvSpPr>
            <a:spLocks noChangeArrowheads="1"/>
          </p:cNvSpPr>
          <p:nvPr/>
        </p:nvSpPr>
        <p:spPr bwMode="auto">
          <a:xfrm>
            <a:off x="7010400" y="6324600"/>
            <a:ext cx="533400" cy="533400"/>
          </a:xfrm>
          <a:prstGeom prst="rect">
            <a:avLst/>
          </a:prstGeom>
          <a:solidFill>
            <a:srgbClr val="A19B7F"/>
          </a:solidFill>
          <a:ln w="12700">
            <a:solidFill>
              <a:srgbClr val="D2CFBE"/>
            </a:solidFill>
            <a:miter lim="800000"/>
            <a:headEnd/>
            <a:tailEnd/>
          </a:ln>
        </p:spPr>
        <p:txBody>
          <a:bodyPr wrap="none" anchor="ctr"/>
          <a:lstStyle/>
          <a:p>
            <a:endParaRPr lang="en-US"/>
          </a:p>
        </p:txBody>
      </p:sp>
      <p:sp>
        <p:nvSpPr>
          <p:cNvPr id="8" name="Rectangle 41"/>
          <p:cNvSpPr>
            <a:spLocks noChangeArrowheads="1"/>
          </p:cNvSpPr>
          <p:nvPr/>
        </p:nvSpPr>
        <p:spPr bwMode="auto">
          <a:xfrm>
            <a:off x="8077200" y="5791200"/>
            <a:ext cx="533400" cy="533400"/>
          </a:xfrm>
          <a:prstGeom prst="rect">
            <a:avLst/>
          </a:prstGeom>
          <a:solidFill>
            <a:srgbClr val="DF631F"/>
          </a:solidFill>
          <a:ln w="12700">
            <a:solidFill>
              <a:srgbClr val="D2CFBE"/>
            </a:solidFill>
            <a:miter lim="800000"/>
            <a:headEnd/>
            <a:tailEnd/>
          </a:ln>
        </p:spPr>
        <p:txBody>
          <a:bodyPr wrap="none" anchor="ctr"/>
          <a:lstStyle/>
          <a:p>
            <a:endParaRPr lang="en-US"/>
          </a:p>
        </p:txBody>
      </p:sp>
      <p:sp>
        <p:nvSpPr>
          <p:cNvPr id="9" name="Rectangle 44"/>
          <p:cNvSpPr>
            <a:spLocks noChangeArrowheads="1"/>
          </p:cNvSpPr>
          <p:nvPr/>
        </p:nvSpPr>
        <p:spPr bwMode="auto">
          <a:xfrm>
            <a:off x="8077200" y="6324600"/>
            <a:ext cx="533400" cy="533400"/>
          </a:xfrm>
          <a:prstGeom prst="rect">
            <a:avLst/>
          </a:prstGeom>
          <a:noFill/>
          <a:ln w="12700">
            <a:solidFill>
              <a:srgbClr val="D2CFB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p>
        </p:txBody>
      </p:sp>
      <p:sp>
        <p:nvSpPr>
          <p:cNvPr id="10" name="Rectangle 45"/>
          <p:cNvSpPr>
            <a:spLocks noChangeArrowheads="1"/>
          </p:cNvSpPr>
          <p:nvPr/>
        </p:nvSpPr>
        <p:spPr bwMode="auto">
          <a:xfrm>
            <a:off x="8610600" y="5791200"/>
            <a:ext cx="533400" cy="533400"/>
          </a:xfrm>
          <a:prstGeom prst="rect">
            <a:avLst/>
          </a:prstGeom>
          <a:noFill/>
          <a:ln w="12700">
            <a:solidFill>
              <a:srgbClr val="D2CFB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Rectangle 47"/>
          <p:cNvSpPr>
            <a:spLocks noChangeArrowheads="1"/>
          </p:cNvSpPr>
          <p:nvPr/>
        </p:nvSpPr>
        <p:spPr bwMode="auto">
          <a:xfrm>
            <a:off x="7543800" y="5791200"/>
            <a:ext cx="533400" cy="533400"/>
          </a:xfrm>
          <a:prstGeom prst="rect">
            <a:avLst/>
          </a:prstGeom>
          <a:noFill/>
          <a:ln w="12700">
            <a:solidFill>
              <a:srgbClr val="D2CFB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2" name="Picture 1" descr="umiami_prime_300.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 y="5857875"/>
            <a:ext cx="20193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1890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z="4000" dirty="0" smtClean="0"/>
              <a:t>The Cure for HIV: Beyond 2015</a:t>
            </a:r>
            <a:endParaRPr lang="en-US" sz="4000" dirty="0"/>
          </a:p>
        </p:txBody>
      </p:sp>
      <p:sp>
        <p:nvSpPr>
          <p:cNvPr id="3" name="Content Placeholder 2"/>
          <p:cNvSpPr>
            <a:spLocks noGrp="1"/>
          </p:cNvSpPr>
          <p:nvPr>
            <p:ph idx="1"/>
          </p:nvPr>
        </p:nvSpPr>
        <p:spPr>
          <a:xfrm>
            <a:off x="685800" y="1371600"/>
            <a:ext cx="7772400" cy="4114800"/>
          </a:xfrm>
        </p:spPr>
        <p:txBody>
          <a:bodyPr/>
          <a:lstStyle/>
          <a:p>
            <a:r>
              <a:rPr lang="en-US" sz="2800" dirty="0" smtClean="0"/>
              <a:t>Functional vs. sterilizing cures: what is needed?</a:t>
            </a:r>
          </a:p>
          <a:p>
            <a:r>
              <a:rPr lang="en-US" sz="2800" dirty="0" smtClean="0"/>
              <a:t>Possible cure modalities</a:t>
            </a:r>
          </a:p>
          <a:p>
            <a:pPr lvl="1"/>
            <a:r>
              <a:rPr lang="en-US" sz="2400" dirty="0" smtClean="0"/>
              <a:t>Berlin patient: bone marrow transplant</a:t>
            </a:r>
          </a:p>
          <a:p>
            <a:pPr lvl="1"/>
            <a:r>
              <a:rPr lang="en-US" sz="2400" dirty="0" smtClean="0"/>
              <a:t>Co-receptor modification</a:t>
            </a:r>
          </a:p>
          <a:p>
            <a:pPr lvl="1"/>
            <a:r>
              <a:rPr lang="en-US" sz="2400" dirty="0" smtClean="0"/>
              <a:t>Early initiation of therapy: Mississippi baby</a:t>
            </a:r>
          </a:p>
          <a:p>
            <a:pPr lvl="1"/>
            <a:r>
              <a:rPr lang="en-US" sz="2400" dirty="0" smtClean="0"/>
              <a:t>Shock-and-kill strategies</a:t>
            </a:r>
          </a:p>
          <a:p>
            <a:pPr lvl="1"/>
            <a:r>
              <a:rPr lang="en-US" sz="2400" dirty="0" smtClean="0"/>
              <a:t>Therapeutic vaccination</a:t>
            </a:r>
          </a:p>
          <a:p>
            <a:pPr lvl="1"/>
            <a:r>
              <a:rPr lang="en-US" sz="2400" dirty="0" smtClean="0"/>
              <a:t>Induction of long-term latency</a:t>
            </a:r>
            <a:endParaRPr lang="en-US" sz="2400" dirty="0"/>
          </a:p>
        </p:txBody>
      </p:sp>
    </p:spTree>
    <p:extLst>
      <p:ext uri="{BB962C8B-B14F-4D97-AF65-F5344CB8AC3E}">
        <p14:creationId xmlns:p14="http://schemas.microsoft.com/office/powerpoint/2010/main" val="381768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The Early Years: 1981-1985</a:t>
            </a:r>
            <a:endParaRPr lang="en-US" dirty="0"/>
          </a:p>
        </p:txBody>
      </p:sp>
      <p:sp>
        <p:nvSpPr>
          <p:cNvPr id="3" name="Content Placeholder 2"/>
          <p:cNvSpPr>
            <a:spLocks noGrp="1"/>
          </p:cNvSpPr>
          <p:nvPr>
            <p:ph idx="1"/>
          </p:nvPr>
        </p:nvSpPr>
        <p:spPr>
          <a:xfrm>
            <a:off x="685800" y="1600200"/>
            <a:ext cx="7772400" cy="4114800"/>
          </a:xfrm>
        </p:spPr>
        <p:txBody>
          <a:bodyPr/>
          <a:lstStyle/>
          <a:p>
            <a:r>
              <a:rPr lang="en-US" dirty="0" smtClean="0"/>
              <a:t>Characteristic clinical picture: extremely ill young men with unusual infections and rare cancers</a:t>
            </a:r>
          </a:p>
          <a:p>
            <a:r>
              <a:rPr lang="en-US" dirty="0" smtClean="0"/>
              <a:t>Characteristic immunologic picture: intact capacity to produce antibodies but tremendously impaired cellular immunity</a:t>
            </a:r>
            <a:endParaRPr lang="en-US" dirty="0"/>
          </a:p>
        </p:txBody>
      </p:sp>
    </p:spTree>
    <p:extLst>
      <p:ext uri="{BB962C8B-B14F-4D97-AF65-F5344CB8AC3E}">
        <p14:creationId xmlns:p14="http://schemas.microsoft.com/office/powerpoint/2010/main" val="1706784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The Early Years: 1981-1985</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800" dirty="0" smtClean="0"/>
              <a:t>First report published on June 5, 1981, in the </a:t>
            </a:r>
            <a:r>
              <a:rPr lang="en-US" sz="2800" i="1" dirty="0" smtClean="0"/>
              <a:t>MMWR</a:t>
            </a:r>
            <a:r>
              <a:rPr lang="en-US" sz="2800" dirty="0" smtClean="0"/>
              <a:t> was an insightful observation of what the future had in store:</a:t>
            </a:r>
          </a:p>
          <a:p>
            <a:pPr lvl="1"/>
            <a:r>
              <a:rPr lang="en-US" sz="2400" dirty="0" smtClean="0"/>
              <a:t>“…pneumocystis and candidiasis…previously healthy individuals…underlying immunodeficiency…homosexuals…sexual contact…cellular immune dysfunction…predisposition to opportunistic infections…”</a:t>
            </a:r>
            <a:endParaRPr lang="en-US" sz="2400" dirty="0"/>
          </a:p>
        </p:txBody>
      </p:sp>
    </p:spTree>
    <p:extLst>
      <p:ext uri="{BB962C8B-B14F-4D97-AF65-F5344CB8AC3E}">
        <p14:creationId xmlns:p14="http://schemas.microsoft.com/office/powerpoint/2010/main" val="1137438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The Early Years: 1981-1985</a:t>
            </a:r>
            <a:endParaRPr lang="en-US" dirty="0"/>
          </a:p>
        </p:txBody>
      </p:sp>
      <p:sp>
        <p:nvSpPr>
          <p:cNvPr id="3" name="Content Placeholder 2"/>
          <p:cNvSpPr>
            <a:spLocks noGrp="1"/>
          </p:cNvSpPr>
          <p:nvPr>
            <p:ph idx="1"/>
          </p:nvPr>
        </p:nvSpPr>
        <p:spPr/>
        <p:txBody>
          <a:bodyPr/>
          <a:lstStyle/>
          <a:p>
            <a:r>
              <a:rPr lang="en-US" dirty="0" smtClean="0"/>
              <a:t>Disease started affecting populations other than gay men: hemophiliacs, children</a:t>
            </a:r>
          </a:p>
          <a:p>
            <a:r>
              <a:rPr lang="en-US" dirty="0" smtClean="0"/>
              <a:t>Newly affected populations galvanized support because it wasn’t only “a gay disease”</a:t>
            </a:r>
            <a:endParaRPr lang="en-US" dirty="0"/>
          </a:p>
        </p:txBody>
      </p:sp>
    </p:spTree>
    <p:extLst>
      <p:ext uri="{BB962C8B-B14F-4D97-AF65-F5344CB8AC3E}">
        <p14:creationId xmlns:p14="http://schemas.microsoft.com/office/powerpoint/2010/main" val="2189641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The Early Years: 1981-1985</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New populations identified: Haitians, women (heterosexual transmission???!!!)</a:t>
            </a:r>
          </a:p>
          <a:p>
            <a:r>
              <a:rPr lang="en-US" dirty="0" smtClean="0"/>
              <a:t>New continents affected with variations in the clinical picture: Europe, Africa</a:t>
            </a:r>
          </a:p>
          <a:p>
            <a:r>
              <a:rPr lang="en-US" dirty="0" smtClean="0"/>
              <a:t>Fear started: who was at risk?</a:t>
            </a:r>
            <a:endParaRPr lang="en-US" dirty="0"/>
          </a:p>
        </p:txBody>
      </p:sp>
    </p:spTree>
    <p:extLst>
      <p:ext uri="{BB962C8B-B14F-4D97-AF65-F5344CB8AC3E}">
        <p14:creationId xmlns:p14="http://schemas.microsoft.com/office/powerpoint/2010/main" val="1770102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Early Years: 1981-1985</a:t>
            </a:r>
            <a:endParaRPr lang="en-US" dirty="0"/>
          </a:p>
        </p:txBody>
      </p:sp>
      <p:sp>
        <p:nvSpPr>
          <p:cNvPr id="3" name="Content Placeholder 2"/>
          <p:cNvSpPr>
            <a:spLocks noGrp="1"/>
          </p:cNvSpPr>
          <p:nvPr>
            <p:ph idx="1"/>
          </p:nvPr>
        </p:nvSpPr>
        <p:spPr/>
        <p:txBody>
          <a:bodyPr/>
          <a:lstStyle/>
          <a:p>
            <a:r>
              <a:rPr lang="en-US" dirty="0" smtClean="0"/>
              <a:t>Scientific (and financial) controversy arose: </a:t>
            </a:r>
          </a:p>
          <a:p>
            <a:pPr lvl="1"/>
            <a:r>
              <a:rPr lang="en-US" dirty="0" smtClean="0"/>
              <a:t>France (1983): LAV by F. </a:t>
            </a:r>
            <a:r>
              <a:rPr lang="en-US" dirty="0" err="1" smtClean="0"/>
              <a:t>Barre-Sinoussi</a:t>
            </a:r>
            <a:r>
              <a:rPr lang="en-US" dirty="0" smtClean="0"/>
              <a:t> and L. </a:t>
            </a:r>
            <a:r>
              <a:rPr lang="en-US" dirty="0" err="1" smtClean="0"/>
              <a:t>Montagnier</a:t>
            </a:r>
            <a:endParaRPr lang="en-US" dirty="0"/>
          </a:p>
          <a:p>
            <a:pPr lvl="1"/>
            <a:r>
              <a:rPr lang="en-US" dirty="0" smtClean="0"/>
              <a:t>United States (1984): HTLV-III by R. Gallo</a:t>
            </a:r>
          </a:p>
          <a:p>
            <a:pPr lvl="1"/>
            <a:r>
              <a:rPr lang="en-US" dirty="0" smtClean="0"/>
              <a:t>Nobel Prize in Medicine and Physiology in 2008 to…</a:t>
            </a:r>
            <a:endParaRPr lang="en-US" dirty="0"/>
          </a:p>
        </p:txBody>
      </p:sp>
    </p:spTree>
    <p:extLst>
      <p:ext uri="{BB962C8B-B14F-4D97-AF65-F5344CB8AC3E}">
        <p14:creationId xmlns:p14="http://schemas.microsoft.com/office/powerpoint/2010/main" val="768691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The Early Years: 1981-1985</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By 1985: first HIV test available (ELISA and Western Blot) – blood supply became safer</a:t>
            </a:r>
          </a:p>
          <a:p>
            <a:r>
              <a:rPr lang="en-US" dirty="0" smtClean="0"/>
              <a:t>First personal observations</a:t>
            </a:r>
            <a:endParaRPr lang="en-US" dirty="0"/>
          </a:p>
        </p:txBody>
      </p:sp>
    </p:spTree>
    <p:extLst>
      <p:ext uri="{BB962C8B-B14F-4D97-AF65-F5344CB8AC3E}">
        <p14:creationId xmlns:p14="http://schemas.microsoft.com/office/powerpoint/2010/main" val="523807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The Really Bad Years: 1986-1996</a:t>
            </a:r>
            <a:endParaRPr lang="en-US" dirty="0"/>
          </a:p>
        </p:txBody>
      </p:sp>
      <p:sp>
        <p:nvSpPr>
          <p:cNvPr id="3" name="Content Placeholder 2"/>
          <p:cNvSpPr>
            <a:spLocks noGrp="1"/>
          </p:cNvSpPr>
          <p:nvPr>
            <p:ph idx="1"/>
          </p:nvPr>
        </p:nvSpPr>
        <p:spPr>
          <a:xfrm>
            <a:off x="685800" y="1600200"/>
            <a:ext cx="7772400" cy="4114800"/>
          </a:xfrm>
        </p:spPr>
        <p:txBody>
          <a:bodyPr/>
          <a:lstStyle/>
          <a:p>
            <a:r>
              <a:rPr lang="en-US" sz="2800" dirty="0" smtClean="0"/>
              <a:t>Uncertainty as to what was going on in Africa (slim disease vs. AIDS) and among heterosexuals</a:t>
            </a:r>
          </a:p>
          <a:p>
            <a:r>
              <a:rPr lang="en-US" sz="2800" dirty="0" smtClean="0"/>
              <a:t>New name: HIV</a:t>
            </a:r>
          </a:p>
          <a:p>
            <a:r>
              <a:rPr lang="en-US" sz="2800" dirty="0" smtClean="0"/>
              <a:t>First AZT trial in 1986 – Miami perspective</a:t>
            </a:r>
          </a:p>
          <a:p>
            <a:pPr lvl="1"/>
            <a:r>
              <a:rPr lang="en-US" sz="2000" dirty="0" err="1"/>
              <a:t>Fischl</a:t>
            </a:r>
            <a:r>
              <a:rPr lang="en-US" sz="2000" dirty="0"/>
              <a:t> MA et al. "The efficacy of </a:t>
            </a:r>
            <a:r>
              <a:rPr lang="en-US" sz="2000" dirty="0" err="1"/>
              <a:t>azidothymidine</a:t>
            </a:r>
            <a:r>
              <a:rPr lang="en-US" sz="2000" dirty="0"/>
              <a:t> (AZT) in the treatment of patients with AIDS and AIDS-related complex". </a:t>
            </a:r>
            <a:r>
              <a:rPr lang="en-US" sz="2000" i="1" dirty="0"/>
              <a:t>The New England Journal of Medicine</a:t>
            </a:r>
            <a:r>
              <a:rPr lang="en-US" sz="2000" dirty="0"/>
              <a:t>. 1987. 317(4):185-191.</a:t>
            </a:r>
          </a:p>
        </p:txBody>
      </p:sp>
    </p:spTree>
    <p:extLst>
      <p:ext uri="{BB962C8B-B14F-4D97-AF65-F5344CB8AC3E}">
        <p14:creationId xmlns:p14="http://schemas.microsoft.com/office/powerpoint/2010/main" val="413823794"/>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ws03HD:Applications:Microsoft Office 2004:Templates:Presentations:Designs:Blank Presentation</Template>
  <TotalTime>2747</TotalTime>
  <Words>1038</Words>
  <Application>Microsoft Office PowerPoint</Application>
  <PresentationFormat>Apresentação na tela (4:3)</PresentationFormat>
  <Paragraphs>179</Paragraphs>
  <Slides>20</Slides>
  <Notes>2</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20</vt:i4>
      </vt:variant>
    </vt:vector>
  </HeadingPairs>
  <TitlesOfParts>
    <vt:vector size="22" baseType="lpstr">
      <vt:lpstr>Blank Presentation</vt:lpstr>
      <vt:lpstr>Chart</vt:lpstr>
      <vt:lpstr>The Beginnings of HIV from a Clinician’s Perspective</vt:lpstr>
      <vt:lpstr>The Early Years: 1981-1985</vt:lpstr>
      <vt:lpstr>The Early Years: 1981-1985</vt:lpstr>
      <vt:lpstr>The Early Years: 1981-1985</vt:lpstr>
      <vt:lpstr>The Early Years: 1981-1985</vt:lpstr>
      <vt:lpstr>The Early Years: 1981-1985</vt:lpstr>
      <vt:lpstr>The Early Years: 1981-1985</vt:lpstr>
      <vt:lpstr>The Early Years: 1981-1985</vt:lpstr>
      <vt:lpstr>The Really Bad Years: 1986-1996</vt:lpstr>
      <vt:lpstr>The Really Bad Years: 1986-1996</vt:lpstr>
      <vt:lpstr>The Turning Point: 1996-2005</vt:lpstr>
      <vt:lpstr>The Turning Point: 1996-2005</vt:lpstr>
      <vt:lpstr>Apresentação do PowerPoint</vt:lpstr>
      <vt:lpstr>The Turning Point: 1996-2005</vt:lpstr>
      <vt:lpstr>The Modern Era: 2006-2015</vt:lpstr>
      <vt:lpstr>Apresentação do PowerPoint</vt:lpstr>
      <vt:lpstr>The Modern Era: 2006-2015</vt:lpstr>
      <vt:lpstr>CDC: HIV-Infected Persons Engaged in Selected Stages of the Continuum of Care (2009)</vt:lpstr>
      <vt:lpstr>The Modern Era: 2006-2015</vt:lpstr>
      <vt:lpstr>The Cure for HIV: Beyond 2015</vt:lpstr>
    </vt:vector>
  </TitlesOfParts>
  <Company>Phil Weinbach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Weinbach</dc:creator>
  <cp:lastModifiedBy>usuáqrio</cp:lastModifiedBy>
  <cp:revision>180</cp:revision>
  <dcterms:created xsi:type="dcterms:W3CDTF">2009-07-08T16:08:09Z</dcterms:created>
  <dcterms:modified xsi:type="dcterms:W3CDTF">2015-09-11T17:25:58Z</dcterms:modified>
</cp:coreProperties>
</file>